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68" r:id="rId4"/>
    <p:sldId id="258" r:id="rId5"/>
    <p:sldId id="259" r:id="rId6"/>
    <p:sldId id="260" r:id="rId7"/>
    <p:sldId id="261" r:id="rId8"/>
    <p:sldId id="266" r:id="rId9"/>
    <p:sldId id="267" r:id="rId10"/>
    <p:sldId id="262" r:id="rId11"/>
    <p:sldId id="263" r:id="rId12"/>
    <p:sldId id="264" r:id="rId13"/>
    <p:sldId id="265" r:id="rId1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49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8" d="100"/>
          <a:sy n="108" d="100"/>
        </p:scale>
        <p:origin x="170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F1EB86A-DA36-42D9-8F9E-D41315F085D6}"/>
              </a:ext>
            </a:extLst>
          </p:cNvPr>
          <p:cNvSpPr>
            <a:spLocks noGrp="1"/>
          </p:cNvSpPr>
          <p:nvPr>
            <p:ph type="dt" sz="half" idx="10"/>
          </p:nvPr>
        </p:nvSpPr>
        <p:spPr/>
        <p:txBody>
          <a:bodyPr/>
          <a:lstStyle>
            <a:lvl1pPr>
              <a:defRPr/>
            </a:lvl1pPr>
          </a:lstStyle>
          <a:p>
            <a:pPr>
              <a:defRPr/>
            </a:pPr>
            <a:fld id="{EB08D57A-C6D7-4077-A04F-DD0329BF8B06}" type="datetimeFigureOut">
              <a:rPr lang="en-US" altLang="en-US"/>
              <a:pPr>
                <a:defRPr/>
              </a:pPr>
              <a:t>11/5/2021</a:t>
            </a:fld>
            <a:endParaRPr lang="en-US" altLang="en-US"/>
          </a:p>
        </p:txBody>
      </p:sp>
      <p:sp>
        <p:nvSpPr>
          <p:cNvPr id="5" name="Footer Placeholder 4">
            <a:extLst>
              <a:ext uri="{FF2B5EF4-FFF2-40B4-BE49-F238E27FC236}">
                <a16:creationId xmlns:a16="http://schemas.microsoft.com/office/drawing/2014/main" id="{6DA109FD-88F2-42C2-8083-973D0818701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58F422-6007-4F06-8344-7A111B83CC10}"/>
              </a:ext>
            </a:extLst>
          </p:cNvPr>
          <p:cNvSpPr>
            <a:spLocks noGrp="1"/>
          </p:cNvSpPr>
          <p:nvPr>
            <p:ph type="sldNum" sz="quarter" idx="12"/>
          </p:nvPr>
        </p:nvSpPr>
        <p:spPr/>
        <p:txBody>
          <a:bodyPr/>
          <a:lstStyle>
            <a:lvl1pPr>
              <a:defRPr/>
            </a:lvl1pPr>
          </a:lstStyle>
          <a:p>
            <a:fld id="{6D7C284D-F621-4565-9460-89891C7792B4}" type="slidenum">
              <a:rPr lang="en-US" altLang="en-US"/>
              <a:pPr/>
              <a:t>‹#›</a:t>
            </a:fld>
            <a:endParaRPr lang="en-US" altLang="en-US"/>
          </a:p>
        </p:txBody>
      </p:sp>
    </p:spTree>
    <p:extLst>
      <p:ext uri="{BB962C8B-B14F-4D97-AF65-F5344CB8AC3E}">
        <p14:creationId xmlns:p14="http://schemas.microsoft.com/office/powerpoint/2010/main" val="3854783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81DD607-2FBA-400C-AEE7-EABCEDE53102}"/>
              </a:ext>
            </a:extLst>
          </p:cNvPr>
          <p:cNvSpPr>
            <a:spLocks noGrp="1"/>
          </p:cNvSpPr>
          <p:nvPr>
            <p:ph type="dt" sz="half" idx="10"/>
          </p:nvPr>
        </p:nvSpPr>
        <p:spPr/>
        <p:txBody>
          <a:bodyPr/>
          <a:lstStyle>
            <a:lvl1pPr>
              <a:defRPr/>
            </a:lvl1pPr>
          </a:lstStyle>
          <a:p>
            <a:pPr>
              <a:defRPr/>
            </a:pPr>
            <a:fld id="{79508939-87BB-4353-8061-07990FB92BC1}" type="datetimeFigureOut">
              <a:rPr lang="en-US" altLang="en-US"/>
              <a:pPr>
                <a:defRPr/>
              </a:pPr>
              <a:t>11/5/2021</a:t>
            </a:fld>
            <a:endParaRPr lang="en-US" altLang="en-US"/>
          </a:p>
        </p:txBody>
      </p:sp>
      <p:sp>
        <p:nvSpPr>
          <p:cNvPr id="5" name="Footer Placeholder 4">
            <a:extLst>
              <a:ext uri="{FF2B5EF4-FFF2-40B4-BE49-F238E27FC236}">
                <a16:creationId xmlns:a16="http://schemas.microsoft.com/office/drawing/2014/main" id="{BE9EC17B-CF4D-4071-956F-C78D44E365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0E74E9-41AE-4A24-B6F2-E2A9965B2986}"/>
              </a:ext>
            </a:extLst>
          </p:cNvPr>
          <p:cNvSpPr>
            <a:spLocks noGrp="1"/>
          </p:cNvSpPr>
          <p:nvPr>
            <p:ph type="sldNum" sz="quarter" idx="12"/>
          </p:nvPr>
        </p:nvSpPr>
        <p:spPr/>
        <p:txBody>
          <a:bodyPr/>
          <a:lstStyle>
            <a:lvl1pPr>
              <a:defRPr/>
            </a:lvl1pPr>
          </a:lstStyle>
          <a:p>
            <a:fld id="{3E632A3E-B956-4E28-BE1A-11A39E1280F4}" type="slidenum">
              <a:rPr lang="en-US" altLang="en-US"/>
              <a:pPr/>
              <a:t>‹#›</a:t>
            </a:fld>
            <a:endParaRPr lang="en-US" altLang="en-US"/>
          </a:p>
        </p:txBody>
      </p:sp>
    </p:spTree>
    <p:extLst>
      <p:ext uri="{BB962C8B-B14F-4D97-AF65-F5344CB8AC3E}">
        <p14:creationId xmlns:p14="http://schemas.microsoft.com/office/powerpoint/2010/main" val="3687724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827BB8-5085-438A-AAAC-8395CF5DE90B}"/>
              </a:ext>
            </a:extLst>
          </p:cNvPr>
          <p:cNvSpPr>
            <a:spLocks noGrp="1"/>
          </p:cNvSpPr>
          <p:nvPr>
            <p:ph type="dt" sz="half" idx="10"/>
          </p:nvPr>
        </p:nvSpPr>
        <p:spPr/>
        <p:txBody>
          <a:bodyPr/>
          <a:lstStyle>
            <a:lvl1pPr>
              <a:defRPr/>
            </a:lvl1pPr>
          </a:lstStyle>
          <a:p>
            <a:pPr>
              <a:defRPr/>
            </a:pPr>
            <a:fld id="{F72F1721-7F0B-47B7-8FF2-F096CEC609E7}" type="datetimeFigureOut">
              <a:rPr lang="en-US" altLang="en-US"/>
              <a:pPr>
                <a:defRPr/>
              </a:pPr>
              <a:t>11/5/2021</a:t>
            </a:fld>
            <a:endParaRPr lang="en-US" altLang="en-US"/>
          </a:p>
        </p:txBody>
      </p:sp>
      <p:sp>
        <p:nvSpPr>
          <p:cNvPr id="5" name="Footer Placeholder 4">
            <a:extLst>
              <a:ext uri="{FF2B5EF4-FFF2-40B4-BE49-F238E27FC236}">
                <a16:creationId xmlns:a16="http://schemas.microsoft.com/office/drawing/2014/main" id="{6811C391-D8F0-4F93-9FF5-D406B09687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03D93D-C1BF-4C89-B678-7AC59904A281}"/>
              </a:ext>
            </a:extLst>
          </p:cNvPr>
          <p:cNvSpPr>
            <a:spLocks noGrp="1"/>
          </p:cNvSpPr>
          <p:nvPr>
            <p:ph type="sldNum" sz="quarter" idx="12"/>
          </p:nvPr>
        </p:nvSpPr>
        <p:spPr/>
        <p:txBody>
          <a:bodyPr/>
          <a:lstStyle>
            <a:lvl1pPr>
              <a:defRPr/>
            </a:lvl1pPr>
          </a:lstStyle>
          <a:p>
            <a:fld id="{7ECD60B3-13F5-4F0E-ABC0-005924C8D0EE}" type="slidenum">
              <a:rPr lang="en-US" altLang="en-US"/>
              <a:pPr/>
              <a:t>‹#›</a:t>
            </a:fld>
            <a:endParaRPr lang="en-US" altLang="en-US"/>
          </a:p>
        </p:txBody>
      </p:sp>
    </p:spTree>
    <p:extLst>
      <p:ext uri="{BB962C8B-B14F-4D97-AF65-F5344CB8AC3E}">
        <p14:creationId xmlns:p14="http://schemas.microsoft.com/office/powerpoint/2010/main" val="3387434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0A811F-FFCC-4431-8127-94246A913C69}"/>
              </a:ext>
            </a:extLst>
          </p:cNvPr>
          <p:cNvSpPr>
            <a:spLocks noGrp="1"/>
          </p:cNvSpPr>
          <p:nvPr>
            <p:ph type="dt" sz="half" idx="10"/>
          </p:nvPr>
        </p:nvSpPr>
        <p:spPr/>
        <p:txBody>
          <a:bodyPr/>
          <a:lstStyle>
            <a:lvl1pPr>
              <a:defRPr/>
            </a:lvl1pPr>
          </a:lstStyle>
          <a:p>
            <a:pPr>
              <a:defRPr/>
            </a:pPr>
            <a:fld id="{05BBDB99-DDBA-488C-B3C5-C367724B9B01}" type="datetimeFigureOut">
              <a:rPr lang="en-US" altLang="en-US"/>
              <a:pPr>
                <a:defRPr/>
              </a:pPr>
              <a:t>11/5/2021</a:t>
            </a:fld>
            <a:endParaRPr lang="en-US" altLang="en-US"/>
          </a:p>
        </p:txBody>
      </p:sp>
      <p:sp>
        <p:nvSpPr>
          <p:cNvPr id="5" name="Footer Placeholder 4">
            <a:extLst>
              <a:ext uri="{FF2B5EF4-FFF2-40B4-BE49-F238E27FC236}">
                <a16:creationId xmlns:a16="http://schemas.microsoft.com/office/drawing/2014/main" id="{3BA66C4C-E692-4279-B77B-A0A96AC18D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FB0CD4-E047-4D79-92FC-2AC6A195CB6E}"/>
              </a:ext>
            </a:extLst>
          </p:cNvPr>
          <p:cNvSpPr>
            <a:spLocks noGrp="1"/>
          </p:cNvSpPr>
          <p:nvPr>
            <p:ph type="sldNum" sz="quarter" idx="12"/>
          </p:nvPr>
        </p:nvSpPr>
        <p:spPr/>
        <p:txBody>
          <a:bodyPr/>
          <a:lstStyle>
            <a:lvl1pPr>
              <a:defRPr/>
            </a:lvl1pPr>
          </a:lstStyle>
          <a:p>
            <a:fld id="{60AE5C54-6750-4B86-8CBD-0539B1D8CDF3}" type="slidenum">
              <a:rPr lang="en-US" altLang="en-US"/>
              <a:pPr/>
              <a:t>‹#›</a:t>
            </a:fld>
            <a:endParaRPr lang="en-US" altLang="en-US"/>
          </a:p>
        </p:txBody>
      </p:sp>
    </p:spTree>
    <p:extLst>
      <p:ext uri="{BB962C8B-B14F-4D97-AF65-F5344CB8AC3E}">
        <p14:creationId xmlns:p14="http://schemas.microsoft.com/office/powerpoint/2010/main" val="3925766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7C8EB62-65CC-4C0B-856B-A8F49B3FE7B6}"/>
              </a:ext>
            </a:extLst>
          </p:cNvPr>
          <p:cNvSpPr>
            <a:spLocks noGrp="1"/>
          </p:cNvSpPr>
          <p:nvPr>
            <p:ph type="dt" sz="half" idx="10"/>
          </p:nvPr>
        </p:nvSpPr>
        <p:spPr/>
        <p:txBody>
          <a:bodyPr/>
          <a:lstStyle>
            <a:lvl1pPr>
              <a:defRPr/>
            </a:lvl1pPr>
          </a:lstStyle>
          <a:p>
            <a:pPr>
              <a:defRPr/>
            </a:pPr>
            <a:fld id="{D658763A-7246-4EA4-8E71-294535B3C616}" type="datetimeFigureOut">
              <a:rPr lang="en-US" altLang="en-US"/>
              <a:pPr>
                <a:defRPr/>
              </a:pPr>
              <a:t>11/5/2021</a:t>
            </a:fld>
            <a:endParaRPr lang="en-US" altLang="en-US"/>
          </a:p>
        </p:txBody>
      </p:sp>
      <p:sp>
        <p:nvSpPr>
          <p:cNvPr id="5" name="Footer Placeholder 4">
            <a:extLst>
              <a:ext uri="{FF2B5EF4-FFF2-40B4-BE49-F238E27FC236}">
                <a16:creationId xmlns:a16="http://schemas.microsoft.com/office/drawing/2014/main" id="{C659E0BC-DD9A-49C6-9DF8-73EC936E06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05861F-EAC2-4224-BE88-59E832B62C34}"/>
              </a:ext>
            </a:extLst>
          </p:cNvPr>
          <p:cNvSpPr>
            <a:spLocks noGrp="1"/>
          </p:cNvSpPr>
          <p:nvPr>
            <p:ph type="sldNum" sz="quarter" idx="12"/>
          </p:nvPr>
        </p:nvSpPr>
        <p:spPr/>
        <p:txBody>
          <a:bodyPr/>
          <a:lstStyle>
            <a:lvl1pPr>
              <a:defRPr/>
            </a:lvl1pPr>
          </a:lstStyle>
          <a:p>
            <a:fld id="{F8243B51-4AC9-4918-9461-A2E298A13A43}" type="slidenum">
              <a:rPr lang="en-US" altLang="en-US"/>
              <a:pPr/>
              <a:t>‹#›</a:t>
            </a:fld>
            <a:endParaRPr lang="en-US" altLang="en-US"/>
          </a:p>
        </p:txBody>
      </p:sp>
    </p:spTree>
    <p:extLst>
      <p:ext uri="{BB962C8B-B14F-4D97-AF65-F5344CB8AC3E}">
        <p14:creationId xmlns:p14="http://schemas.microsoft.com/office/powerpoint/2010/main" val="1003690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35F4D978-856C-4B88-8F39-1677516F67B8}"/>
              </a:ext>
            </a:extLst>
          </p:cNvPr>
          <p:cNvSpPr>
            <a:spLocks noGrp="1"/>
          </p:cNvSpPr>
          <p:nvPr>
            <p:ph type="dt" sz="half" idx="10"/>
          </p:nvPr>
        </p:nvSpPr>
        <p:spPr/>
        <p:txBody>
          <a:bodyPr/>
          <a:lstStyle>
            <a:lvl1pPr>
              <a:defRPr/>
            </a:lvl1pPr>
          </a:lstStyle>
          <a:p>
            <a:pPr>
              <a:defRPr/>
            </a:pPr>
            <a:fld id="{E2FC798F-F360-4D80-82E6-E826C97D7F8B}" type="datetimeFigureOut">
              <a:rPr lang="en-US" altLang="en-US"/>
              <a:pPr>
                <a:defRPr/>
              </a:pPr>
              <a:t>11/5/2021</a:t>
            </a:fld>
            <a:endParaRPr lang="en-US" altLang="en-US"/>
          </a:p>
        </p:txBody>
      </p:sp>
      <p:sp>
        <p:nvSpPr>
          <p:cNvPr id="6" name="Footer Placeholder 4">
            <a:extLst>
              <a:ext uri="{FF2B5EF4-FFF2-40B4-BE49-F238E27FC236}">
                <a16:creationId xmlns:a16="http://schemas.microsoft.com/office/drawing/2014/main" id="{74405C25-3954-43FC-AB9B-6D1CC3C55D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207F33A-F705-4BEE-B988-668CAF2D07C4}"/>
              </a:ext>
            </a:extLst>
          </p:cNvPr>
          <p:cNvSpPr>
            <a:spLocks noGrp="1"/>
          </p:cNvSpPr>
          <p:nvPr>
            <p:ph type="sldNum" sz="quarter" idx="12"/>
          </p:nvPr>
        </p:nvSpPr>
        <p:spPr/>
        <p:txBody>
          <a:bodyPr/>
          <a:lstStyle>
            <a:lvl1pPr>
              <a:defRPr/>
            </a:lvl1pPr>
          </a:lstStyle>
          <a:p>
            <a:fld id="{2319F9B0-BE1B-4D67-836A-613A7E4EB16A}" type="slidenum">
              <a:rPr lang="en-US" altLang="en-US"/>
              <a:pPr/>
              <a:t>‹#›</a:t>
            </a:fld>
            <a:endParaRPr lang="en-US" altLang="en-US"/>
          </a:p>
        </p:txBody>
      </p:sp>
    </p:spTree>
    <p:extLst>
      <p:ext uri="{BB962C8B-B14F-4D97-AF65-F5344CB8AC3E}">
        <p14:creationId xmlns:p14="http://schemas.microsoft.com/office/powerpoint/2010/main" val="541667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431A6242-A47C-499E-8B3C-9F4282972701}"/>
              </a:ext>
            </a:extLst>
          </p:cNvPr>
          <p:cNvSpPr>
            <a:spLocks noGrp="1"/>
          </p:cNvSpPr>
          <p:nvPr>
            <p:ph type="dt" sz="half" idx="10"/>
          </p:nvPr>
        </p:nvSpPr>
        <p:spPr/>
        <p:txBody>
          <a:bodyPr/>
          <a:lstStyle>
            <a:lvl1pPr>
              <a:defRPr/>
            </a:lvl1pPr>
          </a:lstStyle>
          <a:p>
            <a:pPr>
              <a:defRPr/>
            </a:pPr>
            <a:fld id="{3770FE24-03CF-4ED3-824C-9A64AF0ADC67}" type="datetimeFigureOut">
              <a:rPr lang="en-US" altLang="en-US"/>
              <a:pPr>
                <a:defRPr/>
              </a:pPr>
              <a:t>11/5/2021</a:t>
            </a:fld>
            <a:endParaRPr lang="en-US" altLang="en-US"/>
          </a:p>
        </p:txBody>
      </p:sp>
      <p:sp>
        <p:nvSpPr>
          <p:cNvPr id="8" name="Footer Placeholder 4">
            <a:extLst>
              <a:ext uri="{FF2B5EF4-FFF2-40B4-BE49-F238E27FC236}">
                <a16:creationId xmlns:a16="http://schemas.microsoft.com/office/drawing/2014/main" id="{C51DBB4C-87D1-4B13-AA3F-E2034B6E8B6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09AEBF2-FACE-42A9-8C31-5A0FD6044030}"/>
              </a:ext>
            </a:extLst>
          </p:cNvPr>
          <p:cNvSpPr>
            <a:spLocks noGrp="1"/>
          </p:cNvSpPr>
          <p:nvPr>
            <p:ph type="sldNum" sz="quarter" idx="12"/>
          </p:nvPr>
        </p:nvSpPr>
        <p:spPr/>
        <p:txBody>
          <a:bodyPr/>
          <a:lstStyle>
            <a:lvl1pPr>
              <a:defRPr/>
            </a:lvl1pPr>
          </a:lstStyle>
          <a:p>
            <a:fld id="{09A7A124-CF1C-47A6-AD74-87EE472C8571}" type="slidenum">
              <a:rPr lang="en-US" altLang="en-US"/>
              <a:pPr/>
              <a:t>‹#›</a:t>
            </a:fld>
            <a:endParaRPr lang="en-US" altLang="en-US"/>
          </a:p>
        </p:txBody>
      </p:sp>
    </p:spTree>
    <p:extLst>
      <p:ext uri="{BB962C8B-B14F-4D97-AF65-F5344CB8AC3E}">
        <p14:creationId xmlns:p14="http://schemas.microsoft.com/office/powerpoint/2010/main" val="1063706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CC0489BA-882A-4DEA-8469-9622C97043F4}"/>
              </a:ext>
            </a:extLst>
          </p:cNvPr>
          <p:cNvSpPr>
            <a:spLocks noGrp="1"/>
          </p:cNvSpPr>
          <p:nvPr>
            <p:ph type="dt" sz="half" idx="10"/>
          </p:nvPr>
        </p:nvSpPr>
        <p:spPr/>
        <p:txBody>
          <a:bodyPr/>
          <a:lstStyle>
            <a:lvl1pPr>
              <a:defRPr/>
            </a:lvl1pPr>
          </a:lstStyle>
          <a:p>
            <a:pPr>
              <a:defRPr/>
            </a:pPr>
            <a:fld id="{281F7F6E-1EC7-4CCC-B3AF-F1B9609D2567}" type="datetimeFigureOut">
              <a:rPr lang="en-US" altLang="en-US"/>
              <a:pPr>
                <a:defRPr/>
              </a:pPr>
              <a:t>11/5/2021</a:t>
            </a:fld>
            <a:endParaRPr lang="en-US" altLang="en-US"/>
          </a:p>
        </p:txBody>
      </p:sp>
      <p:sp>
        <p:nvSpPr>
          <p:cNvPr id="4" name="Footer Placeholder 4">
            <a:extLst>
              <a:ext uri="{FF2B5EF4-FFF2-40B4-BE49-F238E27FC236}">
                <a16:creationId xmlns:a16="http://schemas.microsoft.com/office/drawing/2014/main" id="{195C43BB-6167-4178-A3ED-8633AF62527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9B5F0C2-2C2A-49D4-AC7B-D59D745B711D}"/>
              </a:ext>
            </a:extLst>
          </p:cNvPr>
          <p:cNvSpPr>
            <a:spLocks noGrp="1"/>
          </p:cNvSpPr>
          <p:nvPr>
            <p:ph type="sldNum" sz="quarter" idx="12"/>
          </p:nvPr>
        </p:nvSpPr>
        <p:spPr/>
        <p:txBody>
          <a:bodyPr/>
          <a:lstStyle>
            <a:lvl1pPr>
              <a:defRPr/>
            </a:lvl1pPr>
          </a:lstStyle>
          <a:p>
            <a:fld id="{4601E6D6-A02B-4183-8153-A461A00AFC90}" type="slidenum">
              <a:rPr lang="en-US" altLang="en-US"/>
              <a:pPr/>
              <a:t>‹#›</a:t>
            </a:fld>
            <a:endParaRPr lang="en-US" altLang="en-US"/>
          </a:p>
        </p:txBody>
      </p:sp>
    </p:spTree>
    <p:extLst>
      <p:ext uri="{BB962C8B-B14F-4D97-AF65-F5344CB8AC3E}">
        <p14:creationId xmlns:p14="http://schemas.microsoft.com/office/powerpoint/2010/main" val="2858687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A482B88-2DFE-4740-936D-F3960E0136AA}"/>
              </a:ext>
            </a:extLst>
          </p:cNvPr>
          <p:cNvSpPr>
            <a:spLocks noGrp="1"/>
          </p:cNvSpPr>
          <p:nvPr>
            <p:ph type="dt" sz="half" idx="10"/>
          </p:nvPr>
        </p:nvSpPr>
        <p:spPr/>
        <p:txBody>
          <a:bodyPr/>
          <a:lstStyle>
            <a:lvl1pPr>
              <a:defRPr/>
            </a:lvl1pPr>
          </a:lstStyle>
          <a:p>
            <a:pPr>
              <a:defRPr/>
            </a:pPr>
            <a:fld id="{39412683-706B-4A63-B67D-0D1B855EE16F}" type="datetimeFigureOut">
              <a:rPr lang="en-US" altLang="en-US"/>
              <a:pPr>
                <a:defRPr/>
              </a:pPr>
              <a:t>11/5/2021</a:t>
            </a:fld>
            <a:endParaRPr lang="en-US" altLang="en-US"/>
          </a:p>
        </p:txBody>
      </p:sp>
      <p:sp>
        <p:nvSpPr>
          <p:cNvPr id="3" name="Footer Placeholder 4">
            <a:extLst>
              <a:ext uri="{FF2B5EF4-FFF2-40B4-BE49-F238E27FC236}">
                <a16:creationId xmlns:a16="http://schemas.microsoft.com/office/drawing/2014/main" id="{0C1610DA-AECE-4D5E-BE74-656E18E5E94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C46D93E-33D5-487E-8050-0BA218A4B92C}"/>
              </a:ext>
            </a:extLst>
          </p:cNvPr>
          <p:cNvSpPr>
            <a:spLocks noGrp="1"/>
          </p:cNvSpPr>
          <p:nvPr>
            <p:ph type="sldNum" sz="quarter" idx="12"/>
          </p:nvPr>
        </p:nvSpPr>
        <p:spPr/>
        <p:txBody>
          <a:bodyPr/>
          <a:lstStyle>
            <a:lvl1pPr>
              <a:defRPr/>
            </a:lvl1pPr>
          </a:lstStyle>
          <a:p>
            <a:fld id="{665B43CC-CC97-4828-BDA8-519B97615700}" type="slidenum">
              <a:rPr lang="en-US" altLang="en-US"/>
              <a:pPr/>
              <a:t>‹#›</a:t>
            </a:fld>
            <a:endParaRPr lang="en-US" altLang="en-US"/>
          </a:p>
        </p:txBody>
      </p:sp>
    </p:spTree>
    <p:extLst>
      <p:ext uri="{BB962C8B-B14F-4D97-AF65-F5344CB8AC3E}">
        <p14:creationId xmlns:p14="http://schemas.microsoft.com/office/powerpoint/2010/main" val="542841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E6CC505A-407A-42B7-9AD9-5C6269094BB2}"/>
              </a:ext>
            </a:extLst>
          </p:cNvPr>
          <p:cNvSpPr>
            <a:spLocks noGrp="1"/>
          </p:cNvSpPr>
          <p:nvPr>
            <p:ph type="dt" sz="half" idx="10"/>
          </p:nvPr>
        </p:nvSpPr>
        <p:spPr/>
        <p:txBody>
          <a:bodyPr/>
          <a:lstStyle>
            <a:lvl1pPr>
              <a:defRPr/>
            </a:lvl1pPr>
          </a:lstStyle>
          <a:p>
            <a:pPr>
              <a:defRPr/>
            </a:pPr>
            <a:fld id="{62FC1070-AD4B-4312-92C3-51F73EB09C68}" type="datetimeFigureOut">
              <a:rPr lang="en-US" altLang="en-US"/>
              <a:pPr>
                <a:defRPr/>
              </a:pPr>
              <a:t>11/5/2021</a:t>
            </a:fld>
            <a:endParaRPr lang="en-US" altLang="en-US"/>
          </a:p>
        </p:txBody>
      </p:sp>
      <p:sp>
        <p:nvSpPr>
          <p:cNvPr id="6" name="Footer Placeholder 4">
            <a:extLst>
              <a:ext uri="{FF2B5EF4-FFF2-40B4-BE49-F238E27FC236}">
                <a16:creationId xmlns:a16="http://schemas.microsoft.com/office/drawing/2014/main" id="{EB9DC634-375D-4601-9B11-883B780B26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4D3362-B2E9-4B14-95F2-2790816155D8}"/>
              </a:ext>
            </a:extLst>
          </p:cNvPr>
          <p:cNvSpPr>
            <a:spLocks noGrp="1"/>
          </p:cNvSpPr>
          <p:nvPr>
            <p:ph type="sldNum" sz="quarter" idx="12"/>
          </p:nvPr>
        </p:nvSpPr>
        <p:spPr/>
        <p:txBody>
          <a:bodyPr/>
          <a:lstStyle>
            <a:lvl1pPr>
              <a:defRPr/>
            </a:lvl1pPr>
          </a:lstStyle>
          <a:p>
            <a:fld id="{DAEE152A-BDD5-49FD-B8CD-E98E0126B771}" type="slidenum">
              <a:rPr lang="en-US" altLang="en-US"/>
              <a:pPr/>
              <a:t>‹#›</a:t>
            </a:fld>
            <a:endParaRPr lang="en-US" altLang="en-US"/>
          </a:p>
        </p:txBody>
      </p:sp>
    </p:spTree>
    <p:extLst>
      <p:ext uri="{BB962C8B-B14F-4D97-AF65-F5344CB8AC3E}">
        <p14:creationId xmlns:p14="http://schemas.microsoft.com/office/powerpoint/2010/main" val="3807073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743085E7-5D33-4245-B5BA-03814F4EA1FF}"/>
              </a:ext>
            </a:extLst>
          </p:cNvPr>
          <p:cNvSpPr>
            <a:spLocks noGrp="1"/>
          </p:cNvSpPr>
          <p:nvPr>
            <p:ph type="dt" sz="half" idx="10"/>
          </p:nvPr>
        </p:nvSpPr>
        <p:spPr/>
        <p:txBody>
          <a:bodyPr/>
          <a:lstStyle>
            <a:lvl1pPr>
              <a:defRPr/>
            </a:lvl1pPr>
          </a:lstStyle>
          <a:p>
            <a:pPr>
              <a:defRPr/>
            </a:pPr>
            <a:fld id="{171A88FD-DF7A-4494-BE78-34F94B72D886}" type="datetimeFigureOut">
              <a:rPr lang="en-US" altLang="en-US"/>
              <a:pPr>
                <a:defRPr/>
              </a:pPr>
              <a:t>11/5/2021</a:t>
            </a:fld>
            <a:endParaRPr lang="en-US" altLang="en-US"/>
          </a:p>
        </p:txBody>
      </p:sp>
      <p:sp>
        <p:nvSpPr>
          <p:cNvPr id="6" name="Footer Placeholder 4">
            <a:extLst>
              <a:ext uri="{FF2B5EF4-FFF2-40B4-BE49-F238E27FC236}">
                <a16:creationId xmlns:a16="http://schemas.microsoft.com/office/drawing/2014/main" id="{7FBE8DE0-20DB-4594-8E65-D60CEE697A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60863EF-5609-4002-AEB8-AD5A5B073E68}"/>
              </a:ext>
            </a:extLst>
          </p:cNvPr>
          <p:cNvSpPr>
            <a:spLocks noGrp="1"/>
          </p:cNvSpPr>
          <p:nvPr>
            <p:ph type="sldNum" sz="quarter" idx="12"/>
          </p:nvPr>
        </p:nvSpPr>
        <p:spPr/>
        <p:txBody>
          <a:bodyPr/>
          <a:lstStyle>
            <a:lvl1pPr>
              <a:defRPr/>
            </a:lvl1pPr>
          </a:lstStyle>
          <a:p>
            <a:fld id="{85D1F8B4-EB2A-4F68-BC2D-F6F8F0524F3C}" type="slidenum">
              <a:rPr lang="en-US" altLang="en-US"/>
              <a:pPr/>
              <a:t>‹#›</a:t>
            </a:fld>
            <a:endParaRPr lang="en-US" altLang="en-US"/>
          </a:p>
        </p:txBody>
      </p:sp>
    </p:spTree>
    <p:extLst>
      <p:ext uri="{BB962C8B-B14F-4D97-AF65-F5344CB8AC3E}">
        <p14:creationId xmlns:p14="http://schemas.microsoft.com/office/powerpoint/2010/main" val="4009077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03B7C93-1296-47A5-A8C3-91CF5507F45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87637A1B-F18C-4BF4-ACB6-D4879BD4A8C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B444E706-9020-4868-ABC4-B89090EDE6D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2294786A-8358-4818-94DD-068E62F93C0B}" type="datetimeFigureOut">
              <a:rPr lang="en-US" altLang="en-US"/>
              <a:pPr>
                <a:defRPr/>
              </a:pPr>
              <a:t>11/5/2021</a:t>
            </a:fld>
            <a:endParaRPr lang="en-US" altLang="en-US"/>
          </a:p>
        </p:txBody>
      </p:sp>
      <p:sp>
        <p:nvSpPr>
          <p:cNvPr id="5" name="Footer Placeholder 4">
            <a:extLst>
              <a:ext uri="{FF2B5EF4-FFF2-40B4-BE49-F238E27FC236}">
                <a16:creationId xmlns:a16="http://schemas.microsoft.com/office/drawing/2014/main" id="{2929F79A-1E0A-4DE2-9972-E63E1D12491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AF83A318-A76E-4777-9F2D-9CDB4E63A1E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6C71E67-5D8A-4E7E-92F7-03E58A52FEB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462B93-483D-4B41-9982-6331D9740C46}"/>
              </a:ext>
            </a:extLst>
          </p:cNvPr>
          <p:cNvSpPr/>
          <p:nvPr/>
        </p:nvSpPr>
        <p:spPr>
          <a:xfrm>
            <a:off x="0" y="0"/>
            <a:ext cx="9144000" cy="6858000"/>
          </a:xfrm>
          <a:prstGeom prst="rect">
            <a:avLst/>
          </a:prstGeom>
          <a:solidFill>
            <a:srgbClr val="9C492A"/>
          </a:solidFill>
          <a:ln>
            <a:solidFill>
              <a:srgbClr val="9C49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51" name="Title 1">
            <a:extLst>
              <a:ext uri="{FF2B5EF4-FFF2-40B4-BE49-F238E27FC236}">
                <a16:creationId xmlns:a16="http://schemas.microsoft.com/office/drawing/2014/main" id="{96FBE861-4D77-471D-A1BC-1E8759BDAD21}"/>
              </a:ext>
            </a:extLst>
          </p:cNvPr>
          <p:cNvSpPr>
            <a:spLocks noGrp="1"/>
          </p:cNvSpPr>
          <p:nvPr>
            <p:ph type="ctrTitle"/>
          </p:nvPr>
        </p:nvSpPr>
        <p:spPr>
          <a:xfrm>
            <a:off x="287338" y="309563"/>
            <a:ext cx="4013200" cy="339725"/>
          </a:xfrm>
        </p:spPr>
        <p:txBody>
          <a:bodyPr/>
          <a:lstStyle/>
          <a:p>
            <a:pPr algn="l" eaLnBrk="1" hangingPunct="1"/>
            <a:r>
              <a:rPr lang="de-DE" altLang="en-US" sz="3200">
                <a:solidFill>
                  <a:schemeClr val="bg1"/>
                </a:solidFill>
                <a:latin typeface="Arial" panose="020B0604020202020204" pitchFamily="34" charset="0"/>
                <a:cs typeface="Arial" panose="020B0604020202020204" pitchFamily="34" charset="0"/>
              </a:rPr>
              <a:t>ASANTE GOLD</a:t>
            </a:r>
            <a:endParaRPr lang="en-US" altLang="en-US" sz="320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FFA13F0-17F4-4086-9381-E7D15B363377}"/>
              </a:ext>
            </a:extLst>
          </p:cNvPr>
          <p:cNvSpPr>
            <a:spLocks noGrp="1"/>
          </p:cNvSpPr>
          <p:nvPr>
            <p:ph type="subTitle" idx="1"/>
          </p:nvPr>
        </p:nvSpPr>
        <p:spPr>
          <a:xfrm>
            <a:off x="303213" y="779463"/>
            <a:ext cx="4591050" cy="331787"/>
          </a:xfrm>
        </p:spPr>
        <p:txBody>
          <a:bodyPr rtlCol="0">
            <a:normAutofit fontScale="85000" lnSpcReduction="10000"/>
          </a:bodyPr>
          <a:lstStyle/>
          <a:p>
            <a:pPr algn="l" eaLnBrk="1" fontAlgn="auto" hangingPunct="1">
              <a:spcAft>
                <a:spcPts val="0"/>
              </a:spcAft>
              <a:buFont typeface="Arial" charset="0"/>
              <a:buNone/>
              <a:defRPr/>
            </a:pPr>
            <a:r>
              <a:rPr lang="en-US" sz="1800" dirty="0">
                <a:solidFill>
                  <a:schemeClr val="bg1"/>
                </a:solidFill>
                <a:latin typeface="Arial"/>
                <a:ea typeface="+mn-ea"/>
                <a:cs typeface="Arial"/>
              </a:rPr>
              <a:t>AND HISTORY AT THE WALLACE COLLECTION</a:t>
            </a:r>
          </a:p>
        </p:txBody>
      </p:sp>
      <p:pic>
        <p:nvPicPr>
          <p:cNvPr id="2053" name="Picture 5" descr="WallaceLogoWhite (transparent).eps">
            <a:extLst>
              <a:ext uri="{FF2B5EF4-FFF2-40B4-BE49-F238E27FC236}">
                <a16:creationId xmlns:a16="http://schemas.microsoft.com/office/drawing/2014/main" id="{FE18F863-2BCC-4565-8240-607802A946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58738"/>
            <a:ext cx="1930400" cy="134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Subtitle 2">
            <a:extLst>
              <a:ext uri="{FF2B5EF4-FFF2-40B4-BE49-F238E27FC236}">
                <a16:creationId xmlns:a16="http://schemas.microsoft.com/office/drawing/2014/main" id="{C38C0B6D-5B58-469D-8538-B7B6677F075A}"/>
              </a:ext>
            </a:extLst>
          </p:cNvPr>
          <p:cNvSpPr txBox="1">
            <a:spLocks/>
          </p:cNvSpPr>
          <p:nvPr/>
        </p:nvSpPr>
        <p:spPr bwMode="auto">
          <a:xfrm>
            <a:off x="303213" y="2101849"/>
            <a:ext cx="3606800" cy="455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Tx/>
              <a:buNone/>
            </a:pPr>
            <a:r>
              <a:rPr lang="en-US" altLang="en-US" sz="2000" baseline="30000" dirty="0">
                <a:solidFill>
                  <a:srgbClr val="FFFFFF"/>
                </a:solidFill>
                <a:latin typeface="Arial" panose="020B0604020202020204" pitchFamily="34" charset="0"/>
                <a:cs typeface="Arial" panose="020B0604020202020204" pitchFamily="34" charset="0"/>
              </a:rPr>
              <a:t>Asante society has always dealt with gold. The precious metal plays a significant role in the symbolic representation of the unity of the kingdom. From its inception, Asante is believed to have been united through the power of the Golden Stool – a royal throne that is both the essence of the kingdom and the mark of the </a:t>
            </a:r>
            <a:r>
              <a:rPr lang="en-US" altLang="en-US" sz="2000" baseline="30000" dirty="0" err="1">
                <a:solidFill>
                  <a:srgbClr val="FFFFFF"/>
                </a:solidFill>
                <a:latin typeface="Arial" panose="020B0604020202020204" pitchFamily="34" charset="0"/>
                <a:cs typeface="Arial" panose="020B0604020202020204" pitchFamily="34" charset="0"/>
              </a:rPr>
              <a:t>Asantehene</a:t>
            </a:r>
            <a:r>
              <a:rPr lang="en-US" altLang="en-US" sz="2000" baseline="30000" dirty="0">
                <a:solidFill>
                  <a:srgbClr val="FFFFFF"/>
                </a:solidFill>
                <a:latin typeface="Arial" panose="020B0604020202020204" pitchFamily="34" charset="0"/>
                <a:cs typeface="Arial" panose="020B0604020202020204" pitchFamily="34" charset="0"/>
              </a:rPr>
              <a:t> (the king). It was considered so powerful that not even the </a:t>
            </a:r>
            <a:r>
              <a:rPr lang="en-US" altLang="en-US" sz="2000" baseline="30000" dirty="0" err="1">
                <a:solidFill>
                  <a:srgbClr val="FFFFFF"/>
                </a:solidFill>
                <a:latin typeface="Arial" panose="020B0604020202020204" pitchFamily="34" charset="0"/>
                <a:cs typeface="Arial" panose="020B0604020202020204" pitchFamily="34" charset="0"/>
              </a:rPr>
              <a:t>Asantehene</a:t>
            </a:r>
            <a:r>
              <a:rPr lang="en-US" altLang="en-US" sz="2000" baseline="30000" dirty="0">
                <a:solidFill>
                  <a:srgbClr val="FFFFFF"/>
                </a:solidFill>
                <a:latin typeface="Arial" panose="020B0604020202020204" pitchFamily="34" charset="0"/>
                <a:cs typeface="Arial" panose="020B0604020202020204" pitchFamily="34" charset="0"/>
              </a:rPr>
              <a:t> himself could sit on it. Together, the Golden Stool and the Gold Elephant Tail, </a:t>
            </a:r>
            <a:r>
              <a:rPr lang="en-US" altLang="en-US" sz="2000" i="1" baseline="30000" dirty="0">
                <a:solidFill>
                  <a:srgbClr val="FFFFFF"/>
                </a:solidFill>
                <a:latin typeface="Arial" panose="020B0604020202020204" pitchFamily="34" charset="0"/>
                <a:cs typeface="Arial" panose="020B0604020202020204" pitchFamily="34" charset="0"/>
              </a:rPr>
              <a:t>sika </a:t>
            </a:r>
            <a:r>
              <a:rPr lang="en-US" altLang="en-US" sz="2000" i="1" baseline="30000" dirty="0" err="1">
                <a:solidFill>
                  <a:srgbClr val="FFFFFF"/>
                </a:solidFill>
                <a:latin typeface="Arial" panose="020B0604020202020204" pitchFamily="34" charset="0"/>
                <a:cs typeface="Arial" panose="020B0604020202020204" pitchFamily="34" charset="0"/>
              </a:rPr>
              <a:t>mena</a:t>
            </a:r>
            <a:r>
              <a:rPr lang="en-US" altLang="en-US" sz="2000" baseline="30000" dirty="0">
                <a:solidFill>
                  <a:srgbClr val="FFFFFF"/>
                </a:solidFill>
                <a:latin typeface="Arial" panose="020B0604020202020204" pitchFamily="34" charset="0"/>
                <a:cs typeface="Arial" panose="020B0604020202020204" pitchFamily="34" charset="0"/>
              </a:rPr>
              <a:t>, form the twin-symbol of the authority of the </a:t>
            </a:r>
            <a:r>
              <a:rPr lang="en-US" altLang="en-US" sz="2000" baseline="30000" dirty="0" err="1">
                <a:solidFill>
                  <a:srgbClr val="FFFFFF"/>
                </a:solidFill>
                <a:latin typeface="Arial" panose="020B0604020202020204" pitchFamily="34" charset="0"/>
                <a:cs typeface="Arial" panose="020B0604020202020204" pitchFamily="34" charset="0"/>
              </a:rPr>
              <a:t>Asantehene</a:t>
            </a:r>
            <a:r>
              <a:rPr lang="en-US" altLang="en-US" sz="2000" baseline="30000" dirty="0">
                <a:solidFill>
                  <a:srgbClr val="FFFFFF"/>
                </a:solidFill>
                <a:latin typeface="Arial" panose="020B0604020202020204" pitchFamily="34" charset="0"/>
                <a:cs typeface="Arial" panose="020B0604020202020204" pitchFamily="34" charset="0"/>
              </a:rPr>
              <a:t>. In state ceremonies, the </a:t>
            </a:r>
            <a:r>
              <a:rPr lang="en-US" altLang="en-US" sz="2000" baseline="30000" dirty="0" err="1">
                <a:solidFill>
                  <a:srgbClr val="FFFFFF"/>
                </a:solidFill>
                <a:latin typeface="Arial" panose="020B0604020202020204" pitchFamily="34" charset="0"/>
                <a:cs typeface="Arial" panose="020B0604020202020204" pitchFamily="34" charset="0"/>
              </a:rPr>
              <a:t>Asantehene’s</a:t>
            </a:r>
            <a:r>
              <a:rPr lang="en-US" altLang="en-US" sz="2000" baseline="30000" dirty="0">
                <a:solidFill>
                  <a:srgbClr val="FFFFFF"/>
                </a:solidFill>
                <a:latin typeface="Arial" panose="020B0604020202020204" pitchFamily="34" charset="0"/>
                <a:cs typeface="Arial" panose="020B0604020202020204" pitchFamily="34" charset="0"/>
              </a:rPr>
              <a:t> procession was always preceded by </a:t>
            </a:r>
            <a:r>
              <a:rPr lang="en-US" altLang="en-US" sz="2000" i="1" baseline="30000" dirty="0" err="1">
                <a:solidFill>
                  <a:srgbClr val="FFFFFF"/>
                </a:solidFill>
                <a:latin typeface="Arial" panose="020B0604020202020204" pitchFamily="34" charset="0"/>
                <a:cs typeface="Arial" panose="020B0604020202020204" pitchFamily="34" charset="0"/>
              </a:rPr>
              <a:t>apem</a:t>
            </a:r>
            <a:r>
              <a:rPr lang="en-US" altLang="en-US" sz="2000" i="1" baseline="30000" dirty="0">
                <a:solidFill>
                  <a:srgbClr val="FFFFFF"/>
                </a:solidFill>
                <a:latin typeface="Arial" panose="020B0604020202020204" pitchFamily="34" charset="0"/>
                <a:cs typeface="Arial" panose="020B0604020202020204" pitchFamily="34" charset="0"/>
              </a:rPr>
              <a:t> </a:t>
            </a:r>
            <a:r>
              <a:rPr lang="en-US" altLang="en-US" sz="2000" i="1" baseline="30000" dirty="0" err="1">
                <a:solidFill>
                  <a:srgbClr val="FFFFFF"/>
                </a:solidFill>
                <a:latin typeface="Arial" panose="020B0604020202020204" pitchFamily="34" charset="0"/>
                <a:cs typeface="Arial" panose="020B0604020202020204" pitchFamily="34" charset="0"/>
              </a:rPr>
              <a:t>nnaka</a:t>
            </a:r>
            <a:r>
              <a:rPr lang="en-US" altLang="en-US" sz="2000" baseline="30000" dirty="0">
                <a:solidFill>
                  <a:srgbClr val="FFFFFF"/>
                </a:solidFill>
                <a:latin typeface="Arial" panose="020B0604020202020204" pitchFamily="34" charset="0"/>
                <a:cs typeface="Arial" panose="020B0604020202020204" pitchFamily="34" charset="0"/>
              </a:rPr>
              <a:t>, chests of wealth, which were carried by his topmost attendants. This close association demonstrated that the </a:t>
            </a:r>
            <a:r>
              <a:rPr lang="en-US" altLang="en-US" sz="2000" baseline="30000" dirty="0" err="1">
                <a:solidFill>
                  <a:srgbClr val="FFFFFF"/>
                </a:solidFill>
                <a:latin typeface="Arial" panose="020B0604020202020204" pitchFamily="34" charset="0"/>
                <a:cs typeface="Arial" panose="020B0604020202020204" pitchFamily="34" charset="0"/>
              </a:rPr>
              <a:t>Asantehene</a:t>
            </a:r>
            <a:r>
              <a:rPr lang="en-US" altLang="en-US" sz="2000" baseline="30000" dirty="0">
                <a:solidFill>
                  <a:srgbClr val="FFFFFF"/>
                </a:solidFill>
                <a:latin typeface="Arial" panose="020B0604020202020204" pitchFamily="34" charset="0"/>
                <a:cs typeface="Arial" panose="020B0604020202020204" pitchFamily="34" charset="0"/>
              </a:rPr>
              <a:t> always had access to </a:t>
            </a:r>
            <a:r>
              <a:rPr lang="en-US" altLang="en-US" sz="2000" i="1" baseline="30000" dirty="0">
                <a:solidFill>
                  <a:srgbClr val="FFFFFF"/>
                </a:solidFill>
                <a:latin typeface="Arial" panose="020B0604020202020204" pitchFamily="34" charset="0"/>
                <a:cs typeface="Arial" panose="020B0604020202020204" pitchFamily="34" charset="0"/>
              </a:rPr>
              <a:t>sika</a:t>
            </a:r>
            <a:r>
              <a:rPr lang="en-US" altLang="en-US" sz="2000" baseline="30000" dirty="0">
                <a:solidFill>
                  <a:srgbClr val="FFFFFF"/>
                </a:solidFill>
                <a:latin typeface="Arial" panose="020B0604020202020204" pitchFamily="34" charset="0"/>
                <a:cs typeface="Arial" panose="020B0604020202020204" pitchFamily="34" charset="0"/>
              </a:rPr>
              <a:t> (gold), and could handle emergencies, even those that arose during state events.</a:t>
            </a:r>
          </a:p>
        </p:txBody>
      </p:sp>
      <p:sp>
        <p:nvSpPr>
          <p:cNvPr id="9" name="Subtitle 2">
            <a:extLst>
              <a:ext uri="{FF2B5EF4-FFF2-40B4-BE49-F238E27FC236}">
                <a16:creationId xmlns:a16="http://schemas.microsoft.com/office/drawing/2014/main" id="{E8742562-21AD-4B84-ABFD-92AFA36B5D90}"/>
              </a:ext>
            </a:extLst>
          </p:cNvPr>
          <p:cNvSpPr txBox="1">
            <a:spLocks/>
          </p:cNvSpPr>
          <p:nvPr/>
        </p:nvSpPr>
        <p:spPr>
          <a:xfrm>
            <a:off x="4200525" y="1709738"/>
            <a:ext cx="2111375" cy="333375"/>
          </a:xfrm>
          <a:prstGeom prst="rect">
            <a:avLst/>
          </a:prstGeom>
        </p:spPr>
        <p:txBody>
          <a:bodyPr>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spcAft>
                <a:spcPts val="0"/>
              </a:spcAft>
              <a:defRPr/>
            </a:pPr>
            <a:r>
              <a:rPr lang="en-US" sz="1800" dirty="0">
                <a:solidFill>
                  <a:schemeClr val="bg1"/>
                </a:solidFill>
                <a:latin typeface="Arial"/>
                <a:cs typeface="Arial"/>
              </a:rPr>
              <a:t>KEY WORKS</a:t>
            </a:r>
          </a:p>
        </p:txBody>
      </p:sp>
      <p:pic>
        <p:nvPicPr>
          <p:cNvPr id="2056" name="Picture 3">
            <a:extLst>
              <a:ext uri="{FF2B5EF4-FFF2-40B4-BE49-F238E27FC236}">
                <a16:creationId xmlns:a16="http://schemas.microsoft.com/office/drawing/2014/main" id="{43CE773B-7E55-44C9-91FE-A8B2A2548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063" y="2101850"/>
            <a:ext cx="450215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image16.tiff">
            <a:extLst>
              <a:ext uri="{FF2B5EF4-FFF2-40B4-BE49-F238E27FC236}">
                <a16:creationId xmlns:a16="http://schemas.microsoft.com/office/drawing/2014/main" id="{94C08B0D-47EC-4C49-B506-91D066824097}"/>
              </a:ext>
            </a:extLst>
          </p:cNvPr>
          <p:cNvPicPr>
            <a:picLocks noChangeAspect="1"/>
          </p:cNvPicPr>
          <p:nvPr/>
        </p:nvPicPr>
        <p:blipFill>
          <a:blip r:embed="rId2">
            <a:extLst>
              <a:ext uri="{28A0092B-C50C-407E-A947-70E740481C1C}">
                <a14:useLocalDpi xmlns:a14="http://schemas.microsoft.com/office/drawing/2010/main" val="0"/>
              </a:ext>
            </a:extLst>
          </a:blip>
          <a:srcRect l="2258" t="14172" r="3577" b="21416"/>
          <a:stretch>
            <a:fillRect/>
          </a:stretch>
        </p:blipFill>
        <p:spPr bwMode="auto">
          <a:xfrm>
            <a:off x="282575" y="1524000"/>
            <a:ext cx="86106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EC7F50B-52D0-49AD-853C-12E0AF4B0359}"/>
              </a:ext>
            </a:extLst>
          </p:cNvPr>
          <p:cNvSpPr/>
          <p:nvPr/>
        </p:nvSpPr>
        <p:spPr>
          <a:xfrm>
            <a:off x="6608763" y="0"/>
            <a:ext cx="2208212" cy="779463"/>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268" name="Title 1">
            <a:extLst>
              <a:ext uri="{FF2B5EF4-FFF2-40B4-BE49-F238E27FC236}">
                <a16:creationId xmlns:a16="http://schemas.microsoft.com/office/drawing/2014/main" id="{2FF27450-170A-4580-B021-7576B5D7C43A}"/>
              </a:ext>
            </a:extLst>
          </p:cNvPr>
          <p:cNvSpPr>
            <a:spLocks noGrp="1"/>
          </p:cNvSpPr>
          <p:nvPr>
            <p:ph type="ctrTitle"/>
          </p:nvPr>
        </p:nvSpPr>
        <p:spPr>
          <a:xfrm>
            <a:off x="7689850" y="234950"/>
            <a:ext cx="1127125"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ASANTE GOLD</a:t>
            </a:r>
          </a:p>
        </p:txBody>
      </p:sp>
      <p:sp>
        <p:nvSpPr>
          <p:cNvPr id="11269" name="Subtitle 2">
            <a:extLst>
              <a:ext uri="{FF2B5EF4-FFF2-40B4-BE49-F238E27FC236}">
                <a16:creationId xmlns:a16="http://schemas.microsoft.com/office/drawing/2014/main" id="{39629290-3BB4-4135-98E8-C925D6FC4221}"/>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78CC1FE0-CA57-4DE9-88F6-92F0BC570C8A}"/>
              </a:ext>
            </a:extLst>
          </p:cNvPr>
          <p:cNvGrpSpPr>
            <a:grpSpLocks/>
          </p:cNvGrpSpPr>
          <p:nvPr/>
        </p:nvGrpSpPr>
        <p:grpSpPr bwMode="auto">
          <a:xfrm>
            <a:off x="0" y="4592638"/>
            <a:ext cx="3673475" cy="1338262"/>
            <a:chOff x="0" y="4592638"/>
            <a:chExt cx="3674246" cy="1337755"/>
          </a:xfrm>
        </p:grpSpPr>
        <p:sp>
          <p:nvSpPr>
            <p:cNvPr id="13" name="Rectangle 12">
              <a:extLst>
                <a:ext uri="{FF2B5EF4-FFF2-40B4-BE49-F238E27FC236}">
                  <a16:creationId xmlns:a16="http://schemas.microsoft.com/office/drawing/2014/main" id="{C24DDE59-0DA9-450B-BC1F-8AD76566668B}"/>
                </a:ext>
              </a:extLst>
            </p:cNvPr>
            <p:cNvSpPr/>
            <p:nvPr/>
          </p:nvSpPr>
          <p:spPr bwMode="auto">
            <a:xfrm>
              <a:off x="0" y="4592638"/>
              <a:ext cx="3513875" cy="1337755"/>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273" name="TextBox 13">
              <a:extLst>
                <a:ext uri="{FF2B5EF4-FFF2-40B4-BE49-F238E27FC236}">
                  <a16:creationId xmlns:a16="http://schemas.microsoft.com/office/drawing/2014/main" id="{101AE053-2968-46AB-941B-5E36B53335D9}"/>
                </a:ext>
              </a:extLst>
            </p:cNvPr>
            <p:cNvSpPr txBox="1">
              <a:spLocks noChangeArrowheads="1"/>
            </p:cNvSpPr>
            <p:nvPr/>
          </p:nvSpPr>
          <p:spPr bwMode="auto">
            <a:xfrm>
              <a:off x="1401212" y="4724303"/>
              <a:ext cx="2273034" cy="119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19th century</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Length: 118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Gold and wood</a:t>
              </a:r>
            </a:p>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Unknown</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Asante (present day Ghana)</a:t>
              </a:r>
            </a:p>
          </p:txBody>
        </p:sp>
        <p:sp>
          <p:nvSpPr>
            <p:cNvPr id="11274" name="TextBox 14">
              <a:extLst>
                <a:ext uri="{FF2B5EF4-FFF2-40B4-BE49-F238E27FC236}">
                  <a16:creationId xmlns:a16="http://schemas.microsoft.com/office/drawing/2014/main" id="{E616277D-35FA-40D6-B08B-0EE9D434D8D5}"/>
                </a:ext>
              </a:extLst>
            </p:cNvPr>
            <p:cNvSpPr txBox="1">
              <a:spLocks noChangeArrowheads="1"/>
            </p:cNvSpPr>
            <p:nvPr/>
          </p:nvSpPr>
          <p:spPr bwMode="auto">
            <a:xfrm>
              <a:off x="206375" y="4716197"/>
              <a:ext cx="1190929" cy="119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800" baseline="30000">
                  <a:solidFill>
                    <a:srgbClr val="FFFFFF"/>
                  </a:solidFill>
                </a:rPr>
                <a:t>DATE</a:t>
              </a:r>
            </a:p>
            <a:p>
              <a:pPr algn="r" eaLnBrk="1" hangingPunct="1">
                <a:spcBef>
                  <a:spcPct val="0"/>
                </a:spcBef>
                <a:buFontTx/>
                <a:buNone/>
              </a:pPr>
              <a:r>
                <a:rPr lang="pl-PL" altLang="en-US" sz="1800" baseline="30000">
                  <a:solidFill>
                    <a:srgbClr val="FFFFFF"/>
                  </a:solidFill>
                </a:rPr>
                <a:t>SIZE</a:t>
              </a:r>
            </a:p>
            <a:p>
              <a:pPr algn="r" eaLnBrk="1" hangingPunct="1">
                <a:spcBef>
                  <a:spcPct val="0"/>
                </a:spcBef>
                <a:buFontTx/>
                <a:buNone/>
              </a:pPr>
              <a:r>
                <a:rPr lang="pl-PL" altLang="en-US" sz="1800" baseline="30000">
                  <a:solidFill>
                    <a:srgbClr val="FFFFFF"/>
                  </a:solidFill>
                </a:rPr>
                <a:t>MATERIAL</a:t>
              </a: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MAKER</a:t>
              </a:r>
            </a:p>
            <a:p>
              <a:pPr algn="r" eaLnBrk="1" hangingPunct="1">
                <a:spcBef>
                  <a:spcPct val="0"/>
                </a:spcBef>
                <a:buFontTx/>
                <a:buNone/>
              </a:pPr>
              <a:r>
                <a:rPr lang="pl-PL" altLang="en-US" sz="1800" baseline="30000">
                  <a:solidFill>
                    <a:srgbClr val="FFFFFF"/>
                  </a:solidFill>
                </a:rPr>
                <a:t>PLACE</a:t>
              </a:r>
              <a:endParaRPr lang="en-US" altLang="en-US" sz="1800" baseline="30000">
                <a:solidFill>
                  <a:srgbClr val="FFFFFF"/>
                </a:solidFill>
                <a:latin typeface="Arial" panose="020B0604020202020204" pitchFamily="34" charset="0"/>
                <a:cs typeface="Arial" panose="020B0604020202020204" pitchFamily="34" charset="0"/>
              </a:endParaRPr>
            </a:p>
          </p:txBody>
        </p:sp>
      </p:grpSp>
      <p:sp>
        <p:nvSpPr>
          <p:cNvPr id="11271" name="Title 1">
            <a:extLst>
              <a:ext uri="{FF2B5EF4-FFF2-40B4-BE49-F238E27FC236}">
                <a16:creationId xmlns:a16="http://schemas.microsoft.com/office/drawing/2014/main" id="{32A742DB-0510-4F35-9F4A-13B328E8D93C}"/>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9C492A"/>
                </a:solidFill>
                <a:latin typeface="Arial" panose="020B0604020202020204" pitchFamily="34" charset="0"/>
                <a:cs typeface="Arial" panose="020B0604020202020204" pitchFamily="34" charset="0"/>
              </a:rPr>
              <a:t>SWORD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18.tiff">
            <a:extLst>
              <a:ext uri="{FF2B5EF4-FFF2-40B4-BE49-F238E27FC236}">
                <a16:creationId xmlns:a16="http://schemas.microsoft.com/office/drawing/2014/main" id="{C48588DA-677A-446A-BC06-B6CCA44D3762}"/>
              </a:ext>
            </a:extLst>
          </p:cNvPr>
          <p:cNvPicPr>
            <a:picLocks noChangeAspect="1"/>
          </p:cNvPicPr>
          <p:nvPr/>
        </p:nvPicPr>
        <p:blipFill>
          <a:blip r:embed="rId2">
            <a:extLst>
              <a:ext uri="{28A0092B-C50C-407E-A947-70E740481C1C}">
                <a14:useLocalDpi xmlns:a14="http://schemas.microsoft.com/office/drawing/2010/main" val="0"/>
              </a:ext>
            </a:extLst>
          </a:blip>
          <a:srcRect l="3287" t="23190" r="5527" b="4900"/>
          <a:stretch>
            <a:fillRect/>
          </a:stretch>
        </p:blipFill>
        <p:spPr bwMode="auto">
          <a:xfrm>
            <a:off x="336550" y="1492250"/>
            <a:ext cx="84978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334AD4D-5078-4A92-8F3D-B60103A1AF74}"/>
              </a:ext>
            </a:extLst>
          </p:cNvPr>
          <p:cNvSpPr/>
          <p:nvPr/>
        </p:nvSpPr>
        <p:spPr>
          <a:xfrm>
            <a:off x="6608763" y="0"/>
            <a:ext cx="2208212" cy="779463"/>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2" name="Title 1">
            <a:extLst>
              <a:ext uri="{FF2B5EF4-FFF2-40B4-BE49-F238E27FC236}">
                <a16:creationId xmlns:a16="http://schemas.microsoft.com/office/drawing/2014/main" id="{1A3395D0-6C63-4761-8393-80C51E3FBAF0}"/>
              </a:ext>
            </a:extLst>
          </p:cNvPr>
          <p:cNvSpPr>
            <a:spLocks noGrp="1"/>
          </p:cNvSpPr>
          <p:nvPr>
            <p:ph type="ctrTitle"/>
          </p:nvPr>
        </p:nvSpPr>
        <p:spPr>
          <a:xfrm>
            <a:off x="7689850" y="234950"/>
            <a:ext cx="1127125"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ASANTE GOLD</a:t>
            </a:r>
          </a:p>
        </p:txBody>
      </p:sp>
      <p:sp>
        <p:nvSpPr>
          <p:cNvPr id="12293" name="Subtitle 2">
            <a:extLst>
              <a:ext uri="{FF2B5EF4-FFF2-40B4-BE49-F238E27FC236}">
                <a16:creationId xmlns:a16="http://schemas.microsoft.com/office/drawing/2014/main" id="{5E9BED95-9FE2-4234-956D-AE928E9ED783}"/>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578BF19B-2022-4154-A084-274DB3F1D0FA}"/>
              </a:ext>
            </a:extLst>
          </p:cNvPr>
          <p:cNvGrpSpPr>
            <a:grpSpLocks/>
          </p:cNvGrpSpPr>
          <p:nvPr/>
        </p:nvGrpSpPr>
        <p:grpSpPr bwMode="auto">
          <a:xfrm>
            <a:off x="0" y="4592638"/>
            <a:ext cx="4006850" cy="1331912"/>
            <a:chOff x="0" y="4592639"/>
            <a:chExt cx="4007146" cy="1331539"/>
          </a:xfrm>
        </p:grpSpPr>
        <p:sp>
          <p:nvSpPr>
            <p:cNvPr id="13" name="Rectangle 12">
              <a:extLst>
                <a:ext uri="{FF2B5EF4-FFF2-40B4-BE49-F238E27FC236}">
                  <a16:creationId xmlns:a16="http://schemas.microsoft.com/office/drawing/2014/main" id="{1071BD4F-7D1F-46BC-A693-E419C7027814}"/>
                </a:ext>
              </a:extLst>
            </p:cNvPr>
            <p:cNvSpPr/>
            <p:nvPr/>
          </p:nvSpPr>
          <p:spPr bwMode="auto">
            <a:xfrm>
              <a:off x="0" y="4592639"/>
              <a:ext cx="4007146" cy="1323604"/>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7" name="TextBox 13">
              <a:extLst>
                <a:ext uri="{FF2B5EF4-FFF2-40B4-BE49-F238E27FC236}">
                  <a16:creationId xmlns:a16="http://schemas.microsoft.com/office/drawing/2014/main" id="{A3E25A58-2BD3-4007-99FE-0AB204E01CDC}"/>
                </a:ext>
              </a:extLst>
            </p:cNvPr>
            <p:cNvSpPr txBox="1">
              <a:spLocks noChangeArrowheads="1"/>
            </p:cNvSpPr>
            <p:nvPr/>
          </p:nvSpPr>
          <p:spPr bwMode="auto">
            <a:xfrm>
              <a:off x="1401212" y="4724303"/>
              <a:ext cx="2605934" cy="119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19th century</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Length: 81.2 cm, blade</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Gold, russet iron and wood, incised</a:t>
              </a:r>
            </a:p>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Unknown</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Asante (present day Ghana)</a:t>
              </a:r>
            </a:p>
          </p:txBody>
        </p:sp>
        <p:sp>
          <p:nvSpPr>
            <p:cNvPr id="12298" name="TextBox 14">
              <a:extLst>
                <a:ext uri="{FF2B5EF4-FFF2-40B4-BE49-F238E27FC236}">
                  <a16:creationId xmlns:a16="http://schemas.microsoft.com/office/drawing/2014/main" id="{E2FC11D8-4E0D-402C-93C1-233130DED71E}"/>
                </a:ext>
              </a:extLst>
            </p:cNvPr>
            <p:cNvSpPr txBox="1">
              <a:spLocks noChangeArrowheads="1"/>
            </p:cNvSpPr>
            <p:nvPr/>
          </p:nvSpPr>
          <p:spPr bwMode="auto">
            <a:xfrm>
              <a:off x="206375" y="4716197"/>
              <a:ext cx="1190929" cy="119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800" baseline="30000">
                  <a:solidFill>
                    <a:srgbClr val="FFFFFF"/>
                  </a:solidFill>
                </a:rPr>
                <a:t>DATE</a:t>
              </a:r>
            </a:p>
            <a:p>
              <a:pPr algn="r" eaLnBrk="1" hangingPunct="1">
                <a:spcBef>
                  <a:spcPct val="0"/>
                </a:spcBef>
                <a:buFontTx/>
                <a:buNone/>
              </a:pPr>
              <a:r>
                <a:rPr lang="pl-PL" altLang="en-US" sz="1800" baseline="30000">
                  <a:solidFill>
                    <a:srgbClr val="FFFFFF"/>
                  </a:solidFill>
                </a:rPr>
                <a:t>SIZE</a:t>
              </a:r>
            </a:p>
            <a:p>
              <a:pPr algn="r" eaLnBrk="1" hangingPunct="1">
                <a:spcBef>
                  <a:spcPct val="0"/>
                </a:spcBef>
                <a:buFontTx/>
                <a:buNone/>
              </a:pPr>
              <a:r>
                <a:rPr lang="pl-PL" altLang="en-US" sz="1800" baseline="30000">
                  <a:solidFill>
                    <a:srgbClr val="FFFFFF"/>
                  </a:solidFill>
                </a:rPr>
                <a:t>MATERIAL</a:t>
              </a: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MAKER</a:t>
              </a:r>
            </a:p>
            <a:p>
              <a:pPr algn="r" eaLnBrk="1" hangingPunct="1">
                <a:spcBef>
                  <a:spcPct val="0"/>
                </a:spcBef>
                <a:buFontTx/>
                <a:buNone/>
              </a:pPr>
              <a:r>
                <a:rPr lang="pl-PL" altLang="en-US" sz="1800" baseline="30000">
                  <a:solidFill>
                    <a:srgbClr val="FFFFFF"/>
                  </a:solidFill>
                </a:rPr>
                <a:t>PLACE</a:t>
              </a:r>
              <a:endParaRPr lang="en-US" altLang="en-US" sz="1800" baseline="30000">
                <a:solidFill>
                  <a:srgbClr val="FFFFFF"/>
                </a:solidFill>
                <a:latin typeface="Arial" panose="020B0604020202020204" pitchFamily="34" charset="0"/>
                <a:cs typeface="Arial" panose="020B0604020202020204" pitchFamily="34" charset="0"/>
              </a:endParaRPr>
            </a:p>
          </p:txBody>
        </p:sp>
      </p:grpSp>
      <p:sp>
        <p:nvSpPr>
          <p:cNvPr id="12295" name="Title 1">
            <a:extLst>
              <a:ext uri="{FF2B5EF4-FFF2-40B4-BE49-F238E27FC236}">
                <a16:creationId xmlns:a16="http://schemas.microsoft.com/office/drawing/2014/main" id="{56D56288-2F1E-4209-9717-105AE282FC69}"/>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9C492A"/>
                </a:solidFill>
                <a:latin typeface="Arial" panose="020B0604020202020204" pitchFamily="34" charset="0"/>
                <a:cs typeface="Arial" panose="020B0604020202020204" pitchFamily="34" charset="0"/>
              </a:rPr>
              <a:t>SWORD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image19.tiff">
            <a:extLst>
              <a:ext uri="{FF2B5EF4-FFF2-40B4-BE49-F238E27FC236}">
                <a16:creationId xmlns:a16="http://schemas.microsoft.com/office/drawing/2014/main" id="{927B5340-4A1C-4EC1-9A9D-850DE8651F27}"/>
              </a:ext>
            </a:extLst>
          </p:cNvPr>
          <p:cNvPicPr>
            <a:picLocks noChangeAspect="1"/>
          </p:cNvPicPr>
          <p:nvPr/>
        </p:nvPicPr>
        <p:blipFill>
          <a:blip r:embed="rId2">
            <a:extLst>
              <a:ext uri="{28A0092B-C50C-407E-A947-70E740481C1C}">
                <a14:useLocalDpi xmlns:a14="http://schemas.microsoft.com/office/drawing/2010/main" val="0"/>
              </a:ext>
            </a:extLst>
          </a:blip>
          <a:srcRect l="8110" t="11633" r="6403" b="13132"/>
          <a:stretch>
            <a:fillRect/>
          </a:stretch>
        </p:blipFill>
        <p:spPr bwMode="auto">
          <a:xfrm>
            <a:off x="492125" y="1171575"/>
            <a:ext cx="8188325"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9B22618-0A41-4C20-BCC8-6426659B70D1}"/>
              </a:ext>
            </a:extLst>
          </p:cNvPr>
          <p:cNvSpPr/>
          <p:nvPr/>
        </p:nvSpPr>
        <p:spPr>
          <a:xfrm>
            <a:off x="6608763" y="0"/>
            <a:ext cx="2208212" cy="779463"/>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316" name="Title 1">
            <a:extLst>
              <a:ext uri="{FF2B5EF4-FFF2-40B4-BE49-F238E27FC236}">
                <a16:creationId xmlns:a16="http://schemas.microsoft.com/office/drawing/2014/main" id="{195D47C9-191F-4D7D-94B5-E995BD59BDBC}"/>
              </a:ext>
            </a:extLst>
          </p:cNvPr>
          <p:cNvSpPr>
            <a:spLocks noGrp="1"/>
          </p:cNvSpPr>
          <p:nvPr>
            <p:ph type="ctrTitle"/>
          </p:nvPr>
        </p:nvSpPr>
        <p:spPr>
          <a:xfrm>
            <a:off x="7689850" y="234950"/>
            <a:ext cx="1127125"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ASANTE GOLD</a:t>
            </a:r>
          </a:p>
        </p:txBody>
      </p:sp>
      <p:sp>
        <p:nvSpPr>
          <p:cNvPr id="13317" name="Subtitle 2">
            <a:extLst>
              <a:ext uri="{FF2B5EF4-FFF2-40B4-BE49-F238E27FC236}">
                <a16:creationId xmlns:a16="http://schemas.microsoft.com/office/drawing/2014/main" id="{A0BACF8D-996C-4EE6-BC41-6D1FCAB3DE09}"/>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30A872A5-50A1-4DC5-9290-00BFBD32C96F}"/>
              </a:ext>
            </a:extLst>
          </p:cNvPr>
          <p:cNvGrpSpPr>
            <a:grpSpLocks/>
          </p:cNvGrpSpPr>
          <p:nvPr/>
        </p:nvGrpSpPr>
        <p:grpSpPr bwMode="auto">
          <a:xfrm>
            <a:off x="0" y="4592638"/>
            <a:ext cx="4006850" cy="1516062"/>
            <a:chOff x="0" y="4592638"/>
            <a:chExt cx="4007146" cy="1516137"/>
          </a:xfrm>
        </p:grpSpPr>
        <p:sp>
          <p:nvSpPr>
            <p:cNvPr id="13" name="Rectangle 12">
              <a:extLst>
                <a:ext uri="{FF2B5EF4-FFF2-40B4-BE49-F238E27FC236}">
                  <a16:creationId xmlns:a16="http://schemas.microsoft.com/office/drawing/2014/main" id="{663A44AE-626C-429A-97A9-1019E60F600A}"/>
                </a:ext>
              </a:extLst>
            </p:cNvPr>
            <p:cNvSpPr/>
            <p:nvPr/>
          </p:nvSpPr>
          <p:spPr bwMode="auto">
            <a:xfrm>
              <a:off x="0" y="4592638"/>
              <a:ext cx="4007146" cy="1516137"/>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321" name="TextBox 13">
              <a:extLst>
                <a:ext uri="{FF2B5EF4-FFF2-40B4-BE49-F238E27FC236}">
                  <a16:creationId xmlns:a16="http://schemas.microsoft.com/office/drawing/2014/main" id="{92B131DA-8BD7-464E-9CA2-2FD54520B2F3}"/>
                </a:ext>
              </a:extLst>
            </p:cNvPr>
            <p:cNvSpPr txBox="1">
              <a:spLocks noChangeArrowheads="1"/>
            </p:cNvSpPr>
            <p:nvPr/>
          </p:nvSpPr>
          <p:spPr bwMode="auto">
            <a:xfrm>
              <a:off x="1401212" y="4724303"/>
              <a:ext cx="2605934" cy="138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19th century</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Length: 32 cm, width: 3.7 cm </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Gold and iron, incised</a:t>
              </a:r>
            </a:p>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Unknown</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Asante</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(present day Ghana)</a:t>
              </a:r>
            </a:p>
          </p:txBody>
        </p:sp>
        <p:sp>
          <p:nvSpPr>
            <p:cNvPr id="13322" name="TextBox 14">
              <a:extLst>
                <a:ext uri="{FF2B5EF4-FFF2-40B4-BE49-F238E27FC236}">
                  <a16:creationId xmlns:a16="http://schemas.microsoft.com/office/drawing/2014/main" id="{99E15A4C-9021-4FCF-B7F7-6434519EEAA8}"/>
                </a:ext>
              </a:extLst>
            </p:cNvPr>
            <p:cNvSpPr txBox="1">
              <a:spLocks noChangeArrowheads="1"/>
            </p:cNvSpPr>
            <p:nvPr/>
          </p:nvSpPr>
          <p:spPr bwMode="auto">
            <a:xfrm>
              <a:off x="206375" y="4728526"/>
              <a:ext cx="1190929" cy="119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800" baseline="30000">
                  <a:solidFill>
                    <a:srgbClr val="FFFFFF"/>
                  </a:solidFill>
                </a:rPr>
                <a:t>DATE</a:t>
              </a:r>
            </a:p>
            <a:p>
              <a:pPr algn="r" eaLnBrk="1" hangingPunct="1">
                <a:spcBef>
                  <a:spcPct val="0"/>
                </a:spcBef>
                <a:buFontTx/>
                <a:buNone/>
              </a:pPr>
              <a:r>
                <a:rPr lang="en-GB" altLang="en-US" sz="1800" baseline="30000">
                  <a:solidFill>
                    <a:srgbClr val="FFFFFF"/>
                  </a:solidFill>
                </a:rPr>
                <a:t>SIZE</a:t>
              </a:r>
            </a:p>
            <a:p>
              <a:pPr algn="r" eaLnBrk="1" hangingPunct="1">
                <a:spcBef>
                  <a:spcPct val="0"/>
                </a:spcBef>
                <a:buFontTx/>
                <a:buNone/>
              </a:pPr>
              <a:r>
                <a:rPr lang="pl-PL" altLang="en-US" sz="1800" baseline="30000">
                  <a:solidFill>
                    <a:srgbClr val="FFFFFF"/>
                  </a:solidFill>
                </a:rPr>
                <a:t>MATERIAL</a:t>
              </a: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MAKER</a:t>
              </a:r>
            </a:p>
            <a:p>
              <a:pPr algn="r" eaLnBrk="1" hangingPunct="1">
                <a:spcBef>
                  <a:spcPct val="0"/>
                </a:spcBef>
                <a:buFontTx/>
                <a:buNone/>
              </a:pPr>
              <a:r>
                <a:rPr lang="pl-PL" altLang="en-US" sz="1800" baseline="30000">
                  <a:solidFill>
                    <a:srgbClr val="FFFFFF"/>
                  </a:solidFill>
                </a:rPr>
                <a:t>PLACE</a:t>
              </a:r>
              <a:endParaRPr lang="en-US" altLang="en-US" sz="1800" baseline="30000">
                <a:solidFill>
                  <a:srgbClr val="FFFFFF"/>
                </a:solidFill>
                <a:latin typeface="Arial" panose="020B0604020202020204" pitchFamily="34" charset="0"/>
                <a:cs typeface="Arial" panose="020B0604020202020204" pitchFamily="34" charset="0"/>
              </a:endParaRPr>
            </a:p>
          </p:txBody>
        </p:sp>
      </p:grpSp>
      <p:sp>
        <p:nvSpPr>
          <p:cNvPr id="13319" name="Title 1">
            <a:extLst>
              <a:ext uri="{FF2B5EF4-FFF2-40B4-BE49-F238E27FC236}">
                <a16:creationId xmlns:a16="http://schemas.microsoft.com/office/drawing/2014/main" id="{6E0EF0CB-DF18-41A8-89F8-8CCC3CA060B5}"/>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9C492A"/>
                </a:solidFill>
                <a:latin typeface="Arial" panose="020B0604020202020204" pitchFamily="34" charset="0"/>
                <a:cs typeface="Arial" panose="020B0604020202020204" pitchFamily="34" charset="0"/>
              </a:rPr>
              <a:t>KNIFE WITH SCABBARD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23.tiff">
            <a:extLst>
              <a:ext uri="{FF2B5EF4-FFF2-40B4-BE49-F238E27FC236}">
                <a16:creationId xmlns:a16="http://schemas.microsoft.com/office/drawing/2014/main" id="{9FB27A54-E14A-4842-86AA-3C7441AB3899}"/>
              </a:ext>
            </a:extLst>
          </p:cNvPr>
          <p:cNvPicPr>
            <a:picLocks noChangeAspect="1"/>
          </p:cNvPicPr>
          <p:nvPr/>
        </p:nvPicPr>
        <p:blipFill>
          <a:blip r:embed="rId2">
            <a:extLst>
              <a:ext uri="{28A0092B-C50C-407E-A947-70E740481C1C}">
                <a14:useLocalDpi xmlns:a14="http://schemas.microsoft.com/office/drawing/2010/main" val="0"/>
              </a:ext>
            </a:extLst>
          </a:blip>
          <a:srcRect l="11372" t="12392" r="8800" b="13388"/>
          <a:stretch>
            <a:fillRect/>
          </a:stretch>
        </p:blipFill>
        <p:spPr bwMode="auto">
          <a:xfrm>
            <a:off x="306388" y="1368425"/>
            <a:ext cx="6351587"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60495F3-07C9-403F-90F1-42093B5C1B94}"/>
              </a:ext>
            </a:extLst>
          </p:cNvPr>
          <p:cNvSpPr/>
          <p:nvPr/>
        </p:nvSpPr>
        <p:spPr>
          <a:xfrm>
            <a:off x="6608763" y="0"/>
            <a:ext cx="2208212" cy="779463"/>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340" name="Title 1">
            <a:extLst>
              <a:ext uri="{FF2B5EF4-FFF2-40B4-BE49-F238E27FC236}">
                <a16:creationId xmlns:a16="http://schemas.microsoft.com/office/drawing/2014/main" id="{69294DA8-2F1A-456E-BA24-3E07BABB5DE6}"/>
              </a:ext>
            </a:extLst>
          </p:cNvPr>
          <p:cNvSpPr>
            <a:spLocks noGrp="1"/>
          </p:cNvSpPr>
          <p:nvPr>
            <p:ph type="ctrTitle"/>
          </p:nvPr>
        </p:nvSpPr>
        <p:spPr>
          <a:xfrm>
            <a:off x="7689850" y="234950"/>
            <a:ext cx="1127125"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ASANTE GOLD</a:t>
            </a:r>
          </a:p>
        </p:txBody>
      </p:sp>
      <p:sp>
        <p:nvSpPr>
          <p:cNvPr id="14341" name="Subtitle 2">
            <a:extLst>
              <a:ext uri="{FF2B5EF4-FFF2-40B4-BE49-F238E27FC236}">
                <a16:creationId xmlns:a16="http://schemas.microsoft.com/office/drawing/2014/main" id="{0F9B91C5-9E61-437A-9F8F-2D619D635A7F}"/>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032FC599-7A77-47F8-BE5D-3519A4661B15}"/>
              </a:ext>
            </a:extLst>
          </p:cNvPr>
          <p:cNvGrpSpPr>
            <a:grpSpLocks/>
          </p:cNvGrpSpPr>
          <p:nvPr/>
        </p:nvGrpSpPr>
        <p:grpSpPr bwMode="auto">
          <a:xfrm>
            <a:off x="0" y="4592638"/>
            <a:ext cx="4006850" cy="1516062"/>
            <a:chOff x="0" y="4592638"/>
            <a:chExt cx="4007146" cy="1516137"/>
          </a:xfrm>
        </p:grpSpPr>
        <p:sp>
          <p:nvSpPr>
            <p:cNvPr id="13" name="Rectangle 12">
              <a:extLst>
                <a:ext uri="{FF2B5EF4-FFF2-40B4-BE49-F238E27FC236}">
                  <a16:creationId xmlns:a16="http://schemas.microsoft.com/office/drawing/2014/main" id="{1C992978-D9EF-4843-85A5-CFB4990AC777}"/>
                </a:ext>
              </a:extLst>
            </p:cNvPr>
            <p:cNvSpPr/>
            <p:nvPr/>
          </p:nvSpPr>
          <p:spPr bwMode="auto">
            <a:xfrm>
              <a:off x="0" y="4592638"/>
              <a:ext cx="4007146" cy="1516137"/>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346" name="TextBox 13">
              <a:extLst>
                <a:ext uri="{FF2B5EF4-FFF2-40B4-BE49-F238E27FC236}">
                  <a16:creationId xmlns:a16="http://schemas.microsoft.com/office/drawing/2014/main" id="{BE1D3793-192F-442E-94B6-9724809911CC}"/>
                </a:ext>
              </a:extLst>
            </p:cNvPr>
            <p:cNvSpPr txBox="1">
              <a:spLocks noChangeArrowheads="1"/>
            </p:cNvSpPr>
            <p:nvPr/>
          </p:nvSpPr>
          <p:spPr bwMode="auto">
            <a:xfrm>
              <a:off x="1401212" y="4724303"/>
              <a:ext cx="2605934" cy="138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19th century</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Length 31 cm, width 7.6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Gold and iron, incised</a:t>
              </a:r>
            </a:p>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Unknown</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Asante</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(present day Ghana)</a:t>
              </a:r>
            </a:p>
          </p:txBody>
        </p:sp>
        <p:sp>
          <p:nvSpPr>
            <p:cNvPr id="14347" name="TextBox 14">
              <a:extLst>
                <a:ext uri="{FF2B5EF4-FFF2-40B4-BE49-F238E27FC236}">
                  <a16:creationId xmlns:a16="http://schemas.microsoft.com/office/drawing/2014/main" id="{29BF1244-766A-4B7F-89E0-A323DDA10410}"/>
                </a:ext>
              </a:extLst>
            </p:cNvPr>
            <p:cNvSpPr txBox="1">
              <a:spLocks noChangeArrowheads="1"/>
            </p:cNvSpPr>
            <p:nvPr/>
          </p:nvSpPr>
          <p:spPr bwMode="auto">
            <a:xfrm>
              <a:off x="206375" y="4728526"/>
              <a:ext cx="1190929" cy="119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800" baseline="30000">
                  <a:solidFill>
                    <a:srgbClr val="FFFFFF"/>
                  </a:solidFill>
                </a:rPr>
                <a:t>DATE</a:t>
              </a:r>
            </a:p>
            <a:p>
              <a:pPr algn="r" eaLnBrk="1" hangingPunct="1">
                <a:spcBef>
                  <a:spcPct val="0"/>
                </a:spcBef>
                <a:buFontTx/>
                <a:buNone/>
              </a:pPr>
              <a:r>
                <a:rPr lang="en-GB" altLang="en-US" sz="1800" baseline="30000">
                  <a:solidFill>
                    <a:srgbClr val="FFFFFF"/>
                  </a:solidFill>
                </a:rPr>
                <a:t>SIZE</a:t>
              </a:r>
            </a:p>
            <a:p>
              <a:pPr algn="r" eaLnBrk="1" hangingPunct="1">
                <a:spcBef>
                  <a:spcPct val="0"/>
                </a:spcBef>
                <a:buFontTx/>
                <a:buNone/>
              </a:pPr>
              <a:r>
                <a:rPr lang="pl-PL" altLang="en-US" sz="1800" baseline="30000">
                  <a:solidFill>
                    <a:srgbClr val="FFFFFF"/>
                  </a:solidFill>
                </a:rPr>
                <a:t>MATERIAL</a:t>
              </a: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MAKER</a:t>
              </a:r>
            </a:p>
            <a:p>
              <a:pPr algn="r" eaLnBrk="1" hangingPunct="1">
                <a:spcBef>
                  <a:spcPct val="0"/>
                </a:spcBef>
                <a:buFontTx/>
                <a:buNone/>
              </a:pPr>
              <a:r>
                <a:rPr lang="pl-PL" altLang="en-US" sz="1800" baseline="30000">
                  <a:solidFill>
                    <a:srgbClr val="FFFFFF"/>
                  </a:solidFill>
                </a:rPr>
                <a:t>PLACE</a:t>
              </a:r>
              <a:endParaRPr lang="en-US" altLang="en-US" sz="1800" baseline="30000">
                <a:solidFill>
                  <a:srgbClr val="FFFFFF"/>
                </a:solidFill>
                <a:latin typeface="Arial" panose="020B0604020202020204" pitchFamily="34" charset="0"/>
                <a:cs typeface="Arial" panose="020B0604020202020204" pitchFamily="34" charset="0"/>
              </a:endParaRPr>
            </a:p>
          </p:txBody>
        </p:sp>
      </p:grpSp>
      <p:sp>
        <p:nvSpPr>
          <p:cNvPr id="14343" name="Title 1">
            <a:extLst>
              <a:ext uri="{FF2B5EF4-FFF2-40B4-BE49-F238E27FC236}">
                <a16:creationId xmlns:a16="http://schemas.microsoft.com/office/drawing/2014/main" id="{695FE579-88C5-4202-AA61-24DC1A38A667}"/>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9C492A"/>
                </a:solidFill>
                <a:latin typeface="Arial" panose="020B0604020202020204" pitchFamily="34" charset="0"/>
                <a:cs typeface="Arial" panose="020B0604020202020204" pitchFamily="34" charset="0"/>
              </a:rPr>
              <a:t>KNIFE HANDLE</a:t>
            </a:r>
          </a:p>
        </p:txBody>
      </p:sp>
      <p:sp>
        <p:nvSpPr>
          <p:cNvPr id="14344" name="Subtitle 2">
            <a:extLst>
              <a:ext uri="{FF2B5EF4-FFF2-40B4-BE49-F238E27FC236}">
                <a16:creationId xmlns:a16="http://schemas.microsoft.com/office/drawing/2014/main" id="{5CB89D9E-D44D-4C32-BAD0-87ED110FB536}"/>
              </a:ext>
            </a:extLst>
          </p:cNvPr>
          <p:cNvSpPr txBox="1">
            <a:spLocks/>
          </p:cNvSpPr>
          <p:nvPr/>
        </p:nvSpPr>
        <p:spPr bwMode="auto">
          <a:xfrm>
            <a:off x="6818313" y="2058988"/>
            <a:ext cx="209708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Tx/>
              <a:buNone/>
            </a:pPr>
            <a:r>
              <a:rPr lang="en-US" altLang="en-US" sz="2000" baseline="30000">
                <a:solidFill>
                  <a:srgbClr val="9C492A"/>
                </a:solidFill>
                <a:latin typeface="Arial" panose="020B0604020202020204" pitchFamily="34" charset="0"/>
                <a:cs typeface="Arial" panose="020B0604020202020204" pitchFamily="34" charset="0"/>
              </a:rPr>
              <a:t>Two large Asante gold beads incorporated into a paper knife with an ivory blade.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2.tiff">
            <a:extLst>
              <a:ext uri="{FF2B5EF4-FFF2-40B4-BE49-F238E27FC236}">
                <a16:creationId xmlns:a16="http://schemas.microsoft.com/office/drawing/2014/main" id="{18587422-964D-4B25-B90B-55644AB1A3BD}"/>
              </a:ext>
            </a:extLst>
          </p:cNvPr>
          <p:cNvPicPr>
            <a:picLocks noChangeAspect="1"/>
          </p:cNvPicPr>
          <p:nvPr/>
        </p:nvPicPr>
        <p:blipFill>
          <a:blip r:embed="rId2">
            <a:extLst>
              <a:ext uri="{28A0092B-C50C-407E-A947-70E740481C1C}">
                <a14:useLocalDpi xmlns:a14="http://schemas.microsoft.com/office/drawing/2010/main" val="0"/>
              </a:ext>
            </a:extLst>
          </a:blip>
          <a:srcRect l="11421" t="11366" r="9026" b="7236"/>
          <a:stretch>
            <a:fillRect/>
          </a:stretch>
        </p:blipFill>
        <p:spPr bwMode="auto">
          <a:xfrm>
            <a:off x="369888" y="889000"/>
            <a:ext cx="4094162"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AA8B1A3-B668-424D-B3EC-0095B2ED7D0A}"/>
              </a:ext>
            </a:extLst>
          </p:cNvPr>
          <p:cNvSpPr/>
          <p:nvPr/>
        </p:nvSpPr>
        <p:spPr>
          <a:xfrm>
            <a:off x="6608763" y="0"/>
            <a:ext cx="2208212" cy="779463"/>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6" name="Title 1">
            <a:extLst>
              <a:ext uri="{FF2B5EF4-FFF2-40B4-BE49-F238E27FC236}">
                <a16:creationId xmlns:a16="http://schemas.microsoft.com/office/drawing/2014/main" id="{CE8A7E39-069B-4FAE-AEF2-A68054111A04}"/>
              </a:ext>
            </a:extLst>
          </p:cNvPr>
          <p:cNvSpPr>
            <a:spLocks noGrp="1"/>
          </p:cNvSpPr>
          <p:nvPr>
            <p:ph type="ctrTitle"/>
          </p:nvPr>
        </p:nvSpPr>
        <p:spPr>
          <a:xfrm>
            <a:off x="7689850" y="234950"/>
            <a:ext cx="1127125"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ASANTE GOLD</a:t>
            </a:r>
          </a:p>
        </p:txBody>
      </p:sp>
      <p:sp>
        <p:nvSpPr>
          <p:cNvPr id="3077" name="Subtitle 2">
            <a:extLst>
              <a:ext uri="{FF2B5EF4-FFF2-40B4-BE49-F238E27FC236}">
                <a16:creationId xmlns:a16="http://schemas.microsoft.com/office/drawing/2014/main" id="{CF83A33D-D175-4DC0-A7FF-2D8A4E0470D6}"/>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2D1D049C-C85A-4BCB-93F3-B764B934FF1F}"/>
              </a:ext>
            </a:extLst>
          </p:cNvPr>
          <p:cNvGrpSpPr>
            <a:grpSpLocks/>
          </p:cNvGrpSpPr>
          <p:nvPr/>
        </p:nvGrpSpPr>
        <p:grpSpPr bwMode="auto">
          <a:xfrm>
            <a:off x="0" y="4592638"/>
            <a:ext cx="3673475" cy="1885950"/>
            <a:chOff x="0" y="4592638"/>
            <a:chExt cx="3674246" cy="1885992"/>
          </a:xfrm>
        </p:grpSpPr>
        <p:sp>
          <p:nvSpPr>
            <p:cNvPr id="13" name="Rectangle 12">
              <a:extLst>
                <a:ext uri="{FF2B5EF4-FFF2-40B4-BE49-F238E27FC236}">
                  <a16:creationId xmlns:a16="http://schemas.microsoft.com/office/drawing/2014/main" id="{F6569DF8-F58D-43A3-9ABA-AA5CF6D053C1}"/>
                </a:ext>
              </a:extLst>
            </p:cNvPr>
            <p:cNvSpPr/>
            <p:nvPr/>
          </p:nvSpPr>
          <p:spPr bwMode="auto">
            <a:xfrm>
              <a:off x="0" y="4592638"/>
              <a:ext cx="3513875" cy="1878054"/>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82" name="TextBox 13">
              <a:extLst>
                <a:ext uri="{FF2B5EF4-FFF2-40B4-BE49-F238E27FC236}">
                  <a16:creationId xmlns:a16="http://schemas.microsoft.com/office/drawing/2014/main" id="{BCBBF52D-EA81-4DC8-81FD-C36BFEF8E30B}"/>
                </a:ext>
              </a:extLst>
            </p:cNvPr>
            <p:cNvSpPr txBox="1">
              <a:spLocks noChangeArrowheads="1"/>
            </p:cNvSpPr>
            <p:nvPr/>
          </p:nvSpPr>
          <p:spPr bwMode="auto">
            <a:xfrm>
              <a:off x="1401212" y="4724303"/>
              <a:ext cx="2273034"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18th or 19th Century</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Height: 20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Width: 14.5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Depth: 14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Weight: 1.36 kg</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Gold</a:t>
              </a:r>
            </a:p>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Unknown</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Asante (present day Ghana)</a:t>
              </a:r>
            </a:p>
          </p:txBody>
        </p:sp>
        <p:sp>
          <p:nvSpPr>
            <p:cNvPr id="3083" name="TextBox 14">
              <a:extLst>
                <a:ext uri="{FF2B5EF4-FFF2-40B4-BE49-F238E27FC236}">
                  <a16:creationId xmlns:a16="http://schemas.microsoft.com/office/drawing/2014/main" id="{A555C10E-42C8-4370-9EE4-5E4DCD79DD25}"/>
                </a:ext>
              </a:extLst>
            </p:cNvPr>
            <p:cNvSpPr txBox="1">
              <a:spLocks noChangeArrowheads="1"/>
            </p:cNvSpPr>
            <p:nvPr/>
          </p:nvSpPr>
          <p:spPr bwMode="auto">
            <a:xfrm>
              <a:off x="206375" y="4716197"/>
              <a:ext cx="1190929"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pl-PL" altLang="en-US" sz="1800" baseline="30000">
                  <a:solidFill>
                    <a:srgbClr val="FFFFFF"/>
                  </a:solidFill>
                </a:rPr>
                <a:t>DATE</a:t>
              </a:r>
            </a:p>
            <a:p>
              <a:pPr algn="r" eaLnBrk="1" hangingPunct="1">
                <a:spcBef>
                  <a:spcPct val="0"/>
                </a:spcBef>
                <a:buFontTx/>
                <a:buNone/>
              </a:pPr>
              <a:r>
                <a:rPr lang="pl-PL" altLang="en-US" sz="1800" baseline="30000">
                  <a:solidFill>
                    <a:srgbClr val="FFFFFF"/>
                  </a:solidFill>
                </a:rPr>
                <a:t>SIZE</a:t>
              </a: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MATERIAL</a:t>
              </a: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MAKER</a:t>
              </a:r>
            </a:p>
            <a:p>
              <a:pPr algn="r" eaLnBrk="1" hangingPunct="1">
                <a:spcBef>
                  <a:spcPct val="0"/>
                </a:spcBef>
                <a:buFontTx/>
                <a:buNone/>
              </a:pPr>
              <a:r>
                <a:rPr lang="pl-PL" altLang="en-US" sz="1800" baseline="30000">
                  <a:solidFill>
                    <a:srgbClr val="FFFFFF"/>
                  </a:solidFill>
                </a:rPr>
                <a:t>PLACE</a:t>
              </a:r>
              <a:endParaRPr lang="en-US" altLang="en-US" sz="1800" baseline="30000">
                <a:solidFill>
                  <a:srgbClr val="FFFFFF"/>
                </a:solidFill>
                <a:latin typeface="Arial" panose="020B0604020202020204" pitchFamily="34" charset="0"/>
                <a:cs typeface="Arial" panose="020B0604020202020204" pitchFamily="34" charset="0"/>
              </a:endParaRPr>
            </a:p>
          </p:txBody>
        </p:sp>
      </p:grpSp>
      <p:sp>
        <p:nvSpPr>
          <p:cNvPr id="3079" name="Subtitle 2">
            <a:extLst>
              <a:ext uri="{FF2B5EF4-FFF2-40B4-BE49-F238E27FC236}">
                <a16:creationId xmlns:a16="http://schemas.microsoft.com/office/drawing/2014/main" id="{FAC499EC-0A7A-437F-A388-E66AE97275BB}"/>
              </a:ext>
            </a:extLst>
          </p:cNvPr>
          <p:cNvSpPr txBox="1">
            <a:spLocks/>
          </p:cNvSpPr>
          <p:nvPr/>
        </p:nvSpPr>
        <p:spPr bwMode="auto">
          <a:xfrm>
            <a:off x="4857750" y="1746250"/>
            <a:ext cx="4119563"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Tx/>
              <a:buNone/>
            </a:pPr>
            <a:r>
              <a:rPr lang="en-US" altLang="en-US" sz="2000" baseline="30000">
                <a:solidFill>
                  <a:srgbClr val="9C492A"/>
                </a:solidFill>
                <a:latin typeface="Arial" panose="020B0604020202020204" pitchFamily="34" charset="0"/>
                <a:cs typeface="Arial" panose="020B0604020202020204" pitchFamily="34" charset="0"/>
              </a:rPr>
              <a:t>The trophy head probably depicts a decapitated high-status enemy. Such heads would have been attached to ceremonial swords. State swords belonged to Asante regalia – objects owned by the state and intended for public display.</a:t>
            </a:r>
          </a:p>
          <a:p>
            <a:pPr eaLnBrk="1" hangingPunct="1">
              <a:buFontTx/>
              <a:buNone/>
            </a:pPr>
            <a:endParaRPr lang="en-US" altLang="en-US" sz="2000" baseline="30000">
              <a:solidFill>
                <a:srgbClr val="9C492A"/>
              </a:solidFill>
              <a:latin typeface="Arial" panose="020B0604020202020204" pitchFamily="34" charset="0"/>
              <a:cs typeface="Arial" panose="020B0604020202020204" pitchFamily="34" charset="0"/>
            </a:endParaRPr>
          </a:p>
          <a:p>
            <a:pPr eaLnBrk="1" hangingPunct="1">
              <a:buFontTx/>
              <a:buNone/>
            </a:pPr>
            <a:r>
              <a:rPr lang="en-US" altLang="en-US" sz="2000" baseline="30000">
                <a:solidFill>
                  <a:srgbClr val="9C492A"/>
                </a:solidFill>
                <a:latin typeface="Arial" panose="020B0604020202020204" pitchFamily="34" charset="0"/>
                <a:cs typeface="Arial" panose="020B0604020202020204" pitchFamily="34" charset="0"/>
              </a:rPr>
              <a:t>The Asante employed different sword ornaments, including gold heads, often called ‘heads of Worosa’. Worosa was a chief of the northern Banda state who, reputedly, was assassinated by Asantehene (king of Asante) Osei Kwadwo for killing Asante traders, possibly around 1765. The first casting of Worosa’s head was probably made soon after, and more representations followed. Given its wear and damage, the head in the Wallace Collection might have been an early cast. </a:t>
            </a:r>
          </a:p>
        </p:txBody>
      </p:sp>
      <p:sp>
        <p:nvSpPr>
          <p:cNvPr id="3080" name="Title 1">
            <a:extLst>
              <a:ext uri="{FF2B5EF4-FFF2-40B4-BE49-F238E27FC236}">
                <a16:creationId xmlns:a16="http://schemas.microsoft.com/office/drawing/2014/main" id="{27E3928B-EF68-4EF3-BF12-A41150592469}"/>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9C492A"/>
                </a:solidFill>
                <a:latin typeface="Arial" panose="020B0604020202020204" pitchFamily="34" charset="0"/>
                <a:cs typeface="Arial" panose="020B0604020202020204" pitchFamily="34" charset="0"/>
              </a:rPr>
              <a:t>TROPHY HEAD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2.tiff">
            <a:extLst>
              <a:ext uri="{FF2B5EF4-FFF2-40B4-BE49-F238E27FC236}">
                <a16:creationId xmlns:a16="http://schemas.microsoft.com/office/drawing/2014/main" id="{482B3773-3E70-4AE7-BEA2-A71D5B291742}"/>
              </a:ext>
            </a:extLst>
          </p:cNvPr>
          <p:cNvPicPr>
            <a:picLocks noChangeAspect="1"/>
          </p:cNvPicPr>
          <p:nvPr/>
        </p:nvPicPr>
        <p:blipFill>
          <a:blip r:embed="rId2">
            <a:extLst>
              <a:ext uri="{28A0092B-C50C-407E-A947-70E740481C1C}">
                <a14:useLocalDpi xmlns:a14="http://schemas.microsoft.com/office/drawing/2010/main" val="0"/>
              </a:ext>
            </a:extLst>
          </a:blip>
          <a:srcRect l="11421" t="11366" r="9026" b="7236"/>
          <a:stretch>
            <a:fillRect/>
          </a:stretch>
        </p:blipFill>
        <p:spPr bwMode="auto">
          <a:xfrm>
            <a:off x="369888" y="889000"/>
            <a:ext cx="4094162"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15907A4-C86A-4EE5-A4B9-7E1267F3DD41}"/>
              </a:ext>
            </a:extLst>
          </p:cNvPr>
          <p:cNvSpPr/>
          <p:nvPr/>
        </p:nvSpPr>
        <p:spPr>
          <a:xfrm>
            <a:off x="6608763" y="0"/>
            <a:ext cx="2208212" cy="779463"/>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00" name="Title 1">
            <a:extLst>
              <a:ext uri="{FF2B5EF4-FFF2-40B4-BE49-F238E27FC236}">
                <a16:creationId xmlns:a16="http://schemas.microsoft.com/office/drawing/2014/main" id="{C6BAA09B-96B6-4678-AD66-1CF298855C7E}"/>
              </a:ext>
            </a:extLst>
          </p:cNvPr>
          <p:cNvSpPr>
            <a:spLocks noGrp="1"/>
          </p:cNvSpPr>
          <p:nvPr>
            <p:ph type="ctrTitle"/>
          </p:nvPr>
        </p:nvSpPr>
        <p:spPr>
          <a:xfrm>
            <a:off x="7689850" y="234950"/>
            <a:ext cx="1127125"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ASANTE GOLD</a:t>
            </a:r>
          </a:p>
        </p:txBody>
      </p:sp>
      <p:sp>
        <p:nvSpPr>
          <p:cNvPr id="4101" name="Subtitle 2">
            <a:extLst>
              <a:ext uri="{FF2B5EF4-FFF2-40B4-BE49-F238E27FC236}">
                <a16:creationId xmlns:a16="http://schemas.microsoft.com/office/drawing/2014/main" id="{1A5F5A0A-859D-454E-83CD-105F1C54C036}"/>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sp>
        <p:nvSpPr>
          <p:cNvPr id="4102" name="Title 1">
            <a:extLst>
              <a:ext uri="{FF2B5EF4-FFF2-40B4-BE49-F238E27FC236}">
                <a16:creationId xmlns:a16="http://schemas.microsoft.com/office/drawing/2014/main" id="{463EBA95-2550-4BC6-9012-D311652503E2}"/>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9C492A"/>
                </a:solidFill>
                <a:latin typeface="Arial" panose="020B0604020202020204" pitchFamily="34" charset="0"/>
                <a:cs typeface="Arial" panose="020B0604020202020204" pitchFamily="34" charset="0"/>
              </a:rPr>
              <a:t>TROPHY HEAD</a:t>
            </a:r>
          </a:p>
        </p:txBody>
      </p:sp>
      <p:pic>
        <p:nvPicPr>
          <p:cNvPr id="4103" name="Picture 11">
            <a:extLst>
              <a:ext uri="{FF2B5EF4-FFF2-40B4-BE49-F238E27FC236}">
                <a16:creationId xmlns:a16="http://schemas.microsoft.com/office/drawing/2014/main" id="{9618B6CD-E4EE-4B38-A77B-493AB9AA9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950" y="885825"/>
            <a:ext cx="4238625"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image5.tiff">
            <a:extLst>
              <a:ext uri="{FF2B5EF4-FFF2-40B4-BE49-F238E27FC236}">
                <a16:creationId xmlns:a16="http://schemas.microsoft.com/office/drawing/2014/main" id="{AB97B542-C4C6-402D-BA35-C7D03A9C3F6C}"/>
              </a:ext>
            </a:extLst>
          </p:cNvPr>
          <p:cNvPicPr>
            <a:picLocks noChangeAspect="1"/>
          </p:cNvPicPr>
          <p:nvPr/>
        </p:nvPicPr>
        <p:blipFill>
          <a:blip r:embed="rId2">
            <a:extLst>
              <a:ext uri="{28A0092B-C50C-407E-A947-70E740481C1C}">
                <a14:useLocalDpi xmlns:a14="http://schemas.microsoft.com/office/drawing/2010/main" val="0"/>
              </a:ext>
            </a:extLst>
          </a:blip>
          <a:srcRect l="14661" t="7861" r="15059" b="7587"/>
          <a:stretch>
            <a:fillRect/>
          </a:stretch>
        </p:blipFill>
        <p:spPr bwMode="auto">
          <a:xfrm>
            <a:off x="357188" y="998538"/>
            <a:ext cx="4125912"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5" descr="image6.jpeg">
            <a:extLst>
              <a:ext uri="{FF2B5EF4-FFF2-40B4-BE49-F238E27FC236}">
                <a16:creationId xmlns:a16="http://schemas.microsoft.com/office/drawing/2014/main" id="{48421194-92F9-4C31-9B06-4B4402F5A794}"/>
              </a:ext>
            </a:extLst>
          </p:cNvPr>
          <p:cNvPicPr>
            <a:picLocks noChangeAspect="1"/>
          </p:cNvPicPr>
          <p:nvPr/>
        </p:nvPicPr>
        <p:blipFill>
          <a:blip r:embed="rId3">
            <a:extLst>
              <a:ext uri="{28A0092B-C50C-407E-A947-70E740481C1C}">
                <a14:useLocalDpi xmlns:a14="http://schemas.microsoft.com/office/drawing/2010/main" val="0"/>
              </a:ext>
            </a:extLst>
          </a:blip>
          <a:srcRect l="14854" t="10507" r="15730" b="9013"/>
          <a:stretch>
            <a:fillRect/>
          </a:stretch>
        </p:blipFill>
        <p:spPr bwMode="auto">
          <a:xfrm>
            <a:off x="4746625" y="2722563"/>
            <a:ext cx="40703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B4647DD-2F63-4AE0-8CC4-0677B5BD53F2}"/>
              </a:ext>
            </a:extLst>
          </p:cNvPr>
          <p:cNvSpPr/>
          <p:nvPr/>
        </p:nvSpPr>
        <p:spPr>
          <a:xfrm>
            <a:off x="6608763" y="0"/>
            <a:ext cx="2208212" cy="779463"/>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25" name="Title 1">
            <a:extLst>
              <a:ext uri="{FF2B5EF4-FFF2-40B4-BE49-F238E27FC236}">
                <a16:creationId xmlns:a16="http://schemas.microsoft.com/office/drawing/2014/main" id="{94CB0359-D489-4D57-B57E-0C5E0E6A62F0}"/>
              </a:ext>
            </a:extLst>
          </p:cNvPr>
          <p:cNvSpPr>
            <a:spLocks noGrp="1"/>
          </p:cNvSpPr>
          <p:nvPr>
            <p:ph type="ctrTitle"/>
          </p:nvPr>
        </p:nvSpPr>
        <p:spPr>
          <a:xfrm>
            <a:off x="7689850" y="234950"/>
            <a:ext cx="1127125"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ASANTE GOLD</a:t>
            </a:r>
          </a:p>
        </p:txBody>
      </p:sp>
      <p:sp>
        <p:nvSpPr>
          <p:cNvPr id="5126" name="Subtitle 2">
            <a:extLst>
              <a:ext uri="{FF2B5EF4-FFF2-40B4-BE49-F238E27FC236}">
                <a16:creationId xmlns:a16="http://schemas.microsoft.com/office/drawing/2014/main" id="{26D1EDC8-6C76-4127-B5A4-4BBC6756062F}"/>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1A8A2E43-F80F-4BF3-8651-56E5F30B94E0}"/>
              </a:ext>
            </a:extLst>
          </p:cNvPr>
          <p:cNvGrpSpPr>
            <a:grpSpLocks/>
          </p:cNvGrpSpPr>
          <p:nvPr/>
        </p:nvGrpSpPr>
        <p:grpSpPr bwMode="auto">
          <a:xfrm>
            <a:off x="0" y="4592638"/>
            <a:ext cx="3673475" cy="1701800"/>
            <a:chOff x="0" y="4592638"/>
            <a:chExt cx="3674246" cy="1701325"/>
          </a:xfrm>
        </p:grpSpPr>
        <p:sp>
          <p:nvSpPr>
            <p:cNvPr id="13" name="Rectangle 12">
              <a:extLst>
                <a:ext uri="{FF2B5EF4-FFF2-40B4-BE49-F238E27FC236}">
                  <a16:creationId xmlns:a16="http://schemas.microsoft.com/office/drawing/2014/main" id="{80CECF3A-6EB7-455F-8F86-1D8578430F2A}"/>
                </a:ext>
              </a:extLst>
            </p:cNvPr>
            <p:cNvSpPr/>
            <p:nvPr/>
          </p:nvSpPr>
          <p:spPr bwMode="auto">
            <a:xfrm>
              <a:off x="0" y="4592638"/>
              <a:ext cx="3513875" cy="1701325"/>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30" name="TextBox 13">
              <a:extLst>
                <a:ext uri="{FF2B5EF4-FFF2-40B4-BE49-F238E27FC236}">
                  <a16:creationId xmlns:a16="http://schemas.microsoft.com/office/drawing/2014/main" id="{DB6A1DD9-E9B3-4CB6-89DC-60C9DB6F8F0B}"/>
                </a:ext>
              </a:extLst>
            </p:cNvPr>
            <p:cNvSpPr txBox="1">
              <a:spLocks noChangeArrowheads="1"/>
            </p:cNvSpPr>
            <p:nvPr/>
          </p:nvSpPr>
          <p:spPr bwMode="auto">
            <a:xfrm>
              <a:off x="1401212" y="4724303"/>
              <a:ext cx="227303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Height: 16.3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Length: 18.5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Width: 3.8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Gold</a:t>
              </a:r>
            </a:p>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Unknown</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Asante</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(present day Ghana)</a:t>
              </a:r>
            </a:p>
          </p:txBody>
        </p:sp>
        <p:sp>
          <p:nvSpPr>
            <p:cNvPr id="5131" name="TextBox 14">
              <a:extLst>
                <a:ext uri="{FF2B5EF4-FFF2-40B4-BE49-F238E27FC236}">
                  <a16:creationId xmlns:a16="http://schemas.microsoft.com/office/drawing/2014/main" id="{A7582E71-88C2-4C61-9CEC-58CC713C8B9A}"/>
                </a:ext>
              </a:extLst>
            </p:cNvPr>
            <p:cNvSpPr txBox="1">
              <a:spLocks noChangeArrowheads="1"/>
            </p:cNvSpPr>
            <p:nvPr/>
          </p:nvSpPr>
          <p:spPr bwMode="auto">
            <a:xfrm>
              <a:off x="206375" y="4716197"/>
              <a:ext cx="11909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pl-PL" altLang="en-US" sz="1800" baseline="30000">
                  <a:solidFill>
                    <a:srgbClr val="FFFFFF"/>
                  </a:solidFill>
                </a:rPr>
                <a:t>DATE</a:t>
              </a:r>
            </a:p>
            <a:p>
              <a:pPr algn="r" eaLnBrk="1" hangingPunct="1">
                <a:spcBef>
                  <a:spcPct val="0"/>
                </a:spcBef>
                <a:buFontTx/>
                <a:buNone/>
              </a:pPr>
              <a:r>
                <a:rPr lang="pl-PL" altLang="en-US" sz="1800" baseline="30000">
                  <a:solidFill>
                    <a:srgbClr val="FFFFFF"/>
                  </a:solidFill>
                </a:rPr>
                <a:t>SIZE</a:t>
              </a: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MATERIAL</a:t>
              </a: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MAKER</a:t>
              </a:r>
            </a:p>
            <a:p>
              <a:pPr algn="r" eaLnBrk="1" hangingPunct="1">
                <a:spcBef>
                  <a:spcPct val="0"/>
                </a:spcBef>
                <a:buFontTx/>
                <a:buNone/>
              </a:pPr>
              <a:r>
                <a:rPr lang="pl-PL" altLang="en-US" sz="1800" baseline="30000">
                  <a:solidFill>
                    <a:srgbClr val="FFFFFF"/>
                  </a:solidFill>
                </a:rPr>
                <a:t>PLACE</a:t>
              </a:r>
              <a:endParaRPr lang="en-US" altLang="en-US" sz="1800" baseline="30000">
                <a:solidFill>
                  <a:srgbClr val="FFFFFF"/>
                </a:solidFill>
                <a:latin typeface="Arial" panose="020B0604020202020204" pitchFamily="34" charset="0"/>
                <a:cs typeface="Arial" panose="020B0604020202020204" pitchFamily="34" charset="0"/>
              </a:endParaRPr>
            </a:p>
          </p:txBody>
        </p:sp>
      </p:grpSp>
      <p:sp>
        <p:nvSpPr>
          <p:cNvPr id="5128" name="Title 1">
            <a:extLst>
              <a:ext uri="{FF2B5EF4-FFF2-40B4-BE49-F238E27FC236}">
                <a16:creationId xmlns:a16="http://schemas.microsoft.com/office/drawing/2014/main" id="{68904D88-4C1F-4639-BDBA-2B9616127C2A}"/>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9C492A"/>
                </a:solidFill>
                <a:latin typeface="Arial" panose="020B0604020202020204" pitchFamily="34" charset="0"/>
                <a:cs typeface="Arial" panose="020B0604020202020204" pitchFamily="34" charset="0"/>
              </a:rPr>
              <a:t>FINIALS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9.tiff">
            <a:extLst>
              <a:ext uri="{FF2B5EF4-FFF2-40B4-BE49-F238E27FC236}">
                <a16:creationId xmlns:a16="http://schemas.microsoft.com/office/drawing/2014/main" id="{A1FA869F-EDD7-4257-A195-9CAA1543CF44}"/>
              </a:ext>
            </a:extLst>
          </p:cNvPr>
          <p:cNvPicPr>
            <a:picLocks noChangeAspect="1"/>
          </p:cNvPicPr>
          <p:nvPr/>
        </p:nvPicPr>
        <p:blipFill>
          <a:blip r:embed="rId2">
            <a:extLst>
              <a:ext uri="{28A0092B-C50C-407E-A947-70E740481C1C}">
                <a14:useLocalDpi xmlns:a14="http://schemas.microsoft.com/office/drawing/2010/main" val="0"/>
              </a:ext>
            </a:extLst>
          </a:blip>
          <a:srcRect l="17789" t="23312" r="18549" b="23653"/>
          <a:stretch>
            <a:fillRect/>
          </a:stretch>
        </p:blipFill>
        <p:spPr bwMode="auto">
          <a:xfrm>
            <a:off x="1965325" y="933450"/>
            <a:ext cx="5211763"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DBFCAB3-B6A1-46DD-98F5-12552400F970}"/>
              </a:ext>
            </a:extLst>
          </p:cNvPr>
          <p:cNvSpPr/>
          <p:nvPr/>
        </p:nvSpPr>
        <p:spPr>
          <a:xfrm>
            <a:off x="6608763" y="0"/>
            <a:ext cx="2208212" cy="779463"/>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48" name="Title 1">
            <a:extLst>
              <a:ext uri="{FF2B5EF4-FFF2-40B4-BE49-F238E27FC236}">
                <a16:creationId xmlns:a16="http://schemas.microsoft.com/office/drawing/2014/main" id="{A8A77FB3-6C79-40DA-9BE1-9C188DEEC462}"/>
              </a:ext>
            </a:extLst>
          </p:cNvPr>
          <p:cNvSpPr>
            <a:spLocks noGrp="1"/>
          </p:cNvSpPr>
          <p:nvPr>
            <p:ph type="ctrTitle"/>
          </p:nvPr>
        </p:nvSpPr>
        <p:spPr>
          <a:xfrm>
            <a:off x="7689850" y="234950"/>
            <a:ext cx="1127125"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ASANTE GOLD</a:t>
            </a:r>
          </a:p>
        </p:txBody>
      </p:sp>
      <p:sp>
        <p:nvSpPr>
          <p:cNvPr id="6149" name="Subtitle 2">
            <a:extLst>
              <a:ext uri="{FF2B5EF4-FFF2-40B4-BE49-F238E27FC236}">
                <a16:creationId xmlns:a16="http://schemas.microsoft.com/office/drawing/2014/main" id="{9F2DF965-D3CA-4DF2-8917-C3E216EEA9D3}"/>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0161F010-D9BE-4C7C-8E10-9B9337C26B60}"/>
              </a:ext>
            </a:extLst>
          </p:cNvPr>
          <p:cNvGrpSpPr>
            <a:grpSpLocks/>
          </p:cNvGrpSpPr>
          <p:nvPr/>
        </p:nvGrpSpPr>
        <p:grpSpPr bwMode="auto">
          <a:xfrm>
            <a:off x="0" y="4592638"/>
            <a:ext cx="3673475" cy="1524000"/>
            <a:chOff x="0" y="4592638"/>
            <a:chExt cx="3674246" cy="1524850"/>
          </a:xfrm>
        </p:grpSpPr>
        <p:sp>
          <p:nvSpPr>
            <p:cNvPr id="13" name="Rectangle 12">
              <a:extLst>
                <a:ext uri="{FF2B5EF4-FFF2-40B4-BE49-F238E27FC236}">
                  <a16:creationId xmlns:a16="http://schemas.microsoft.com/office/drawing/2014/main" id="{8FBE9FF9-3E16-4DB0-A288-507EDD8EB3F8}"/>
                </a:ext>
              </a:extLst>
            </p:cNvPr>
            <p:cNvSpPr/>
            <p:nvPr/>
          </p:nvSpPr>
          <p:spPr bwMode="auto">
            <a:xfrm>
              <a:off x="0" y="4592638"/>
              <a:ext cx="3513875" cy="1524850"/>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53" name="TextBox 13">
              <a:extLst>
                <a:ext uri="{FF2B5EF4-FFF2-40B4-BE49-F238E27FC236}">
                  <a16:creationId xmlns:a16="http://schemas.microsoft.com/office/drawing/2014/main" id="{6AA2105A-37B0-40FE-87C2-126512B47F24}"/>
                </a:ext>
              </a:extLst>
            </p:cNvPr>
            <p:cNvSpPr txBox="1">
              <a:spLocks noChangeArrowheads="1"/>
            </p:cNvSpPr>
            <p:nvPr/>
          </p:nvSpPr>
          <p:spPr bwMode="auto">
            <a:xfrm>
              <a:off x="1401212" y="4724303"/>
              <a:ext cx="2273034" cy="138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19th century</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Diameter: 2.9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Height: 3.2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Gold</a:t>
              </a:r>
            </a:p>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Unknown</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Asante (present day Ghana)</a:t>
              </a:r>
            </a:p>
          </p:txBody>
        </p:sp>
        <p:sp>
          <p:nvSpPr>
            <p:cNvPr id="6154" name="TextBox 14">
              <a:extLst>
                <a:ext uri="{FF2B5EF4-FFF2-40B4-BE49-F238E27FC236}">
                  <a16:creationId xmlns:a16="http://schemas.microsoft.com/office/drawing/2014/main" id="{8ABD123E-CAFE-417B-8EC2-034237288DA0}"/>
                </a:ext>
              </a:extLst>
            </p:cNvPr>
            <p:cNvSpPr txBox="1">
              <a:spLocks noChangeArrowheads="1"/>
            </p:cNvSpPr>
            <p:nvPr/>
          </p:nvSpPr>
          <p:spPr bwMode="auto">
            <a:xfrm>
              <a:off x="206375" y="4716197"/>
              <a:ext cx="1190929" cy="138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pl-PL" altLang="en-US" sz="1800" baseline="30000">
                  <a:solidFill>
                    <a:srgbClr val="FFFFFF"/>
                  </a:solidFill>
                </a:rPr>
                <a:t>DATE</a:t>
              </a:r>
            </a:p>
            <a:p>
              <a:pPr algn="r" eaLnBrk="1" hangingPunct="1">
                <a:spcBef>
                  <a:spcPct val="0"/>
                </a:spcBef>
                <a:buFontTx/>
                <a:buNone/>
              </a:pPr>
              <a:r>
                <a:rPr lang="pl-PL" altLang="en-US" sz="1800" baseline="30000">
                  <a:solidFill>
                    <a:srgbClr val="FFFFFF"/>
                  </a:solidFill>
                </a:rPr>
                <a:t>SIZE</a:t>
              </a:r>
              <a:endParaRPr lang="en-GB" altLang="en-US" sz="1800" baseline="30000">
                <a:solidFill>
                  <a:srgbClr val="FFFFFF"/>
                </a:solidFill>
              </a:endParaRP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MATERIAL</a:t>
              </a: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MAKER</a:t>
              </a:r>
            </a:p>
            <a:p>
              <a:pPr algn="r" eaLnBrk="1" hangingPunct="1">
                <a:spcBef>
                  <a:spcPct val="0"/>
                </a:spcBef>
                <a:buFontTx/>
                <a:buNone/>
              </a:pPr>
              <a:r>
                <a:rPr lang="pl-PL" altLang="en-US" sz="1800" baseline="30000">
                  <a:solidFill>
                    <a:srgbClr val="FFFFFF"/>
                  </a:solidFill>
                </a:rPr>
                <a:t>PLACE</a:t>
              </a:r>
              <a:endParaRPr lang="en-US" altLang="en-US" sz="1800" baseline="30000">
                <a:solidFill>
                  <a:srgbClr val="FFFFFF"/>
                </a:solidFill>
                <a:latin typeface="Arial" panose="020B0604020202020204" pitchFamily="34" charset="0"/>
                <a:cs typeface="Arial" panose="020B0604020202020204" pitchFamily="34" charset="0"/>
              </a:endParaRPr>
            </a:p>
          </p:txBody>
        </p:sp>
      </p:grpSp>
      <p:sp>
        <p:nvSpPr>
          <p:cNvPr id="6151" name="Title 1">
            <a:extLst>
              <a:ext uri="{FF2B5EF4-FFF2-40B4-BE49-F238E27FC236}">
                <a16:creationId xmlns:a16="http://schemas.microsoft.com/office/drawing/2014/main" id="{A8973272-0A5F-480F-A190-86E75A226FC9}"/>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9C492A"/>
                </a:solidFill>
                <a:latin typeface="Arial" panose="020B0604020202020204" pitchFamily="34" charset="0"/>
                <a:cs typeface="Arial" panose="020B0604020202020204" pitchFamily="34" charset="0"/>
              </a:rPr>
              <a:t>FINGER 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image12.tiff">
            <a:extLst>
              <a:ext uri="{FF2B5EF4-FFF2-40B4-BE49-F238E27FC236}">
                <a16:creationId xmlns:a16="http://schemas.microsoft.com/office/drawing/2014/main" id="{3EC36822-5B78-4514-9086-905A264F7986}"/>
              </a:ext>
            </a:extLst>
          </p:cNvPr>
          <p:cNvPicPr>
            <a:picLocks noChangeAspect="1"/>
          </p:cNvPicPr>
          <p:nvPr/>
        </p:nvPicPr>
        <p:blipFill>
          <a:blip r:embed="rId2">
            <a:extLst>
              <a:ext uri="{28A0092B-C50C-407E-A947-70E740481C1C}">
                <a14:useLocalDpi xmlns:a14="http://schemas.microsoft.com/office/drawing/2010/main" val="0"/>
              </a:ext>
            </a:extLst>
          </a:blip>
          <a:srcRect l="21030" t="23912" r="21771" b="22157"/>
          <a:stretch>
            <a:fillRect/>
          </a:stretch>
        </p:blipFill>
        <p:spPr bwMode="auto">
          <a:xfrm>
            <a:off x="2447925" y="969963"/>
            <a:ext cx="4314825"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06AA346-045B-4727-A7E8-5CFB1F072EA4}"/>
              </a:ext>
            </a:extLst>
          </p:cNvPr>
          <p:cNvSpPr/>
          <p:nvPr/>
        </p:nvSpPr>
        <p:spPr>
          <a:xfrm>
            <a:off x="6608763" y="0"/>
            <a:ext cx="2208212" cy="779463"/>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72" name="Title 1">
            <a:extLst>
              <a:ext uri="{FF2B5EF4-FFF2-40B4-BE49-F238E27FC236}">
                <a16:creationId xmlns:a16="http://schemas.microsoft.com/office/drawing/2014/main" id="{434772D0-C6E1-4513-8AAD-60210EDA8767}"/>
              </a:ext>
            </a:extLst>
          </p:cNvPr>
          <p:cNvSpPr>
            <a:spLocks noGrp="1"/>
          </p:cNvSpPr>
          <p:nvPr>
            <p:ph type="ctrTitle"/>
          </p:nvPr>
        </p:nvSpPr>
        <p:spPr>
          <a:xfrm>
            <a:off x="7689850" y="234950"/>
            <a:ext cx="1127125"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ASANTE GOLD</a:t>
            </a:r>
          </a:p>
        </p:txBody>
      </p:sp>
      <p:sp>
        <p:nvSpPr>
          <p:cNvPr id="7173" name="Subtitle 2">
            <a:extLst>
              <a:ext uri="{FF2B5EF4-FFF2-40B4-BE49-F238E27FC236}">
                <a16:creationId xmlns:a16="http://schemas.microsoft.com/office/drawing/2014/main" id="{8283ECBA-327B-4976-84B9-C0216D70C3E4}"/>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5BE434D1-98AE-4055-B773-7D1185730365}"/>
              </a:ext>
            </a:extLst>
          </p:cNvPr>
          <p:cNvGrpSpPr>
            <a:grpSpLocks/>
          </p:cNvGrpSpPr>
          <p:nvPr/>
        </p:nvGrpSpPr>
        <p:grpSpPr bwMode="auto">
          <a:xfrm>
            <a:off x="0" y="4592638"/>
            <a:ext cx="3673475" cy="1701800"/>
            <a:chOff x="0" y="4592638"/>
            <a:chExt cx="3674246" cy="1701325"/>
          </a:xfrm>
        </p:grpSpPr>
        <p:sp>
          <p:nvSpPr>
            <p:cNvPr id="13" name="Rectangle 12">
              <a:extLst>
                <a:ext uri="{FF2B5EF4-FFF2-40B4-BE49-F238E27FC236}">
                  <a16:creationId xmlns:a16="http://schemas.microsoft.com/office/drawing/2014/main" id="{8671DC57-7E9D-4F64-9CAC-664FB03C11A3}"/>
                </a:ext>
              </a:extLst>
            </p:cNvPr>
            <p:cNvSpPr/>
            <p:nvPr/>
          </p:nvSpPr>
          <p:spPr bwMode="auto">
            <a:xfrm>
              <a:off x="0" y="4592638"/>
              <a:ext cx="3513875" cy="1701325"/>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77" name="TextBox 13">
              <a:extLst>
                <a:ext uri="{FF2B5EF4-FFF2-40B4-BE49-F238E27FC236}">
                  <a16:creationId xmlns:a16="http://schemas.microsoft.com/office/drawing/2014/main" id="{5084D9B5-9E18-4F99-83CE-AC9A16A14935}"/>
                </a:ext>
              </a:extLst>
            </p:cNvPr>
            <p:cNvSpPr txBox="1">
              <a:spLocks noChangeArrowheads="1"/>
            </p:cNvSpPr>
            <p:nvPr/>
          </p:nvSpPr>
          <p:spPr bwMode="auto">
            <a:xfrm>
              <a:off x="1401212" y="4724303"/>
              <a:ext cx="227303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Height: 4.5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Width: 3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Length: 1.1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Gold</a:t>
              </a:r>
            </a:p>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Unknown</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Asante</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(present day Ghana)</a:t>
              </a:r>
            </a:p>
          </p:txBody>
        </p:sp>
        <p:sp>
          <p:nvSpPr>
            <p:cNvPr id="7178" name="TextBox 14">
              <a:extLst>
                <a:ext uri="{FF2B5EF4-FFF2-40B4-BE49-F238E27FC236}">
                  <a16:creationId xmlns:a16="http://schemas.microsoft.com/office/drawing/2014/main" id="{5C00E44F-3B6D-4A88-9C99-BD4EB482529A}"/>
                </a:ext>
              </a:extLst>
            </p:cNvPr>
            <p:cNvSpPr txBox="1">
              <a:spLocks noChangeArrowheads="1"/>
            </p:cNvSpPr>
            <p:nvPr/>
          </p:nvSpPr>
          <p:spPr bwMode="auto">
            <a:xfrm>
              <a:off x="206375" y="4716197"/>
              <a:ext cx="11909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pl-PL" altLang="en-US" sz="1800" baseline="30000">
                  <a:solidFill>
                    <a:srgbClr val="FFFFFF"/>
                  </a:solidFill>
                </a:rPr>
                <a:t>DATE</a:t>
              </a:r>
            </a:p>
            <a:p>
              <a:pPr algn="r" eaLnBrk="1" hangingPunct="1">
                <a:spcBef>
                  <a:spcPct val="0"/>
                </a:spcBef>
                <a:buFontTx/>
                <a:buNone/>
              </a:pPr>
              <a:r>
                <a:rPr lang="pl-PL" altLang="en-US" sz="1800" baseline="30000">
                  <a:solidFill>
                    <a:srgbClr val="FFFFFF"/>
                  </a:solidFill>
                </a:rPr>
                <a:t>SIZE</a:t>
              </a: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MATERIAL</a:t>
              </a: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MAKER</a:t>
              </a:r>
            </a:p>
            <a:p>
              <a:pPr algn="r" eaLnBrk="1" hangingPunct="1">
                <a:spcBef>
                  <a:spcPct val="0"/>
                </a:spcBef>
                <a:buFontTx/>
                <a:buNone/>
              </a:pPr>
              <a:r>
                <a:rPr lang="pl-PL" altLang="en-US" sz="1800" baseline="30000">
                  <a:solidFill>
                    <a:srgbClr val="FFFFFF"/>
                  </a:solidFill>
                </a:rPr>
                <a:t>PLACE</a:t>
              </a:r>
              <a:endParaRPr lang="en-US" altLang="en-US" sz="1800" baseline="30000">
                <a:solidFill>
                  <a:srgbClr val="FFFFFF"/>
                </a:solidFill>
                <a:latin typeface="Arial" panose="020B0604020202020204" pitchFamily="34" charset="0"/>
                <a:cs typeface="Arial" panose="020B0604020202020204" pitchFamily="34" charset="0"/>
              </a:endParaRPr>
            </a:p>
          </p:txBody>
        </p:sp>
      </p:grpSp>
      <p:sp>
        <p:nvSpPr>
          <p:cNvPr id="7175" name="Title 1">
            <a:extLst>
              <a:ext uri="{FF2B5EF4-FFF2-40B4-BE49-F238E27FC236}">
                <a16:creationId xmlns:a16="http://schemas.microsoft.com/office/drawing/2014/main" id="{C49B2FF0-4C5B-4FDA-86A3-40377E2ACB80}"/>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9C492A"/>
                </a:solidFill>
                <a:latin typeface="Arial" panose="020B0604020202020204" pitchFamily="34" charset="0"/>
                <a:cs typeface="Arial" panose="020B0604020202020204" pitchFamily="34" charset="0"/>
              </a:rPr>
              <a:t>FINGER 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14.tiff">
            <a:extLst>
              <a:ext uri="{FF2B5EF4-FFF2-40B4-BE49-F238E27FC236}">
                <a16:creationId xmlns:a16="http://schemas.microsoft.com/office/drawing/2014/main" id="{6E74860F-20D2-4DC8-9509-B6A6E574B3E9}"/>
              </a:ext>
            </a:extLst>
          </p:cNvPr>
          <p:cNvPicPr>
            <a:picLocks noChangeAspect="1"/>
          </p:cNvPicPr>
          <p:nvPr/>
        </p:nvPicPr>
        <p:blipFill>
          <a:blip r:embed="rId2">
            <a:extLst>
              <a:ext uri="{28A0092B-C50C-407E-A947-70E740481C1C}">
                <a14:useLocalDpi xmlns:a14="http://schemas.microsoft.com/office/drawing/2010/main" val="0"/>
              </a:ext>
            </a:extLst>
          </a:blip>
          <a:srcRect l="19740" t="17279" r="21158" b="16663"/>
          <a:stretch>
            <a:fillRect/>
          </a:stretch>
        </p:blipFill>
        <p:spPr bwMode="auto">
          <a:xfrm>
            <a:off x="1397000" y="969963"/>
            <a:ext cx="6584950"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27CAA49-3AA1-4104-B4CB-1DFEFD6207C2}"/>
              </a:ext>
            </a:extLst>
          </p:cNvPr>
          <p:cNvSpPr/>
          <p:nvPr/>
        </p:nvSpPr>
        <p:spPr>
          <a:xfrm>
            <a:off x="6608763" y="0"/>
            <a:ext cx="2208212" cy="779463"/>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196" name="Title 1">
            <a:extLst>
              <a:ext uri="{FF2B5EF4-FFF2-40B4-BE49-F238E27FC236}">
                <a16:creationId xmlns:a16="http://schemas.microsoft.com/office/drawing/2014/main" id="{D70D0A4B-CE07-47D1-9477-253B0DC6BFB8}"/>
              </a:ext>
            </a:extLst>
          </p:cNvPr>
          <p:cNvSpPr>
            <a:spLocks noGrp="1"/>
          </p:cNvSpPr>
          <p:nvPr>
            <p:ph type="ctrTitle"/>
          </p:nvPr>
        </p:nvSpPr>
        <p:spPr>
          <a:xfrm>
            <a:off x="7689850" y="234950"/>
            <a:ext cx="1127125"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ASANTE GOLD</a:t>
            </a:r>
          </a:p>
        </p:txBody>
      </p:sp>
      <p:sp>
        <p:nvSpPr>
          <p:cNvPr id="8197" name="Subtitle 2">
            <a:extLst>
              <a:ext uri="{FF2B5EF4-FFF2-40B4-BE49-F238E27FC236}">
                <a16:creationId xmlns:a16="http://schemas.microsoft.com/office/drawing/2014/main" id="{05136398-CD88-433F-8C39-3E4F8DA5A766}"/>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FEE3C175-6244-47C1-8DB0-4E2C199C6878}"/>
              </a:ext>
            </a:extLst>
          </p:cNvPr>
          <p:cNvGrpSpPr>
            <a:grpSpLocks/>
          </p:cNvGrpSpPr>
          <p:nvPr/>
        </p:nvGrpSpPr>
        <p:grpSpPr bwMode="auto">
          <a:xfrm>
            <a:off x="-96838" y="4592638"/>
            <a:ext cx="3673476" cy="1701800"/>
            <a:chOff x="0" y="4592638"/>
            <a:chExt cx="3674246" cy="1701325"/>
          </a:xfrm>
        </p:grpSpPr>
        <p:sp>
          <p:nvSpPr>
            <p:cNvPr id="13" name="Rectangle 12">
              <a:extLst>
                <a:ext uri="{FF2B5EF4-FFF2-40B4-BE49-F238E27FC236}">
                  <a16:creationId xmlns:a16="http://schemas.microsoft.com/office/drawing/2014/main" id="{9FB5D549-6BA0-42C0-9FE8-4D28F527BA72}"/>
                </a:ext>
              </a:extLst>
            </p:cNvPr>
            <p:cNvSpPr/>
            <p:nvPr/>
          </p:nvSpPr>
          <p:spPr bwMode="auto">
            <a:xfrm>
              <a:off x="0" y="4592638"/>
              <a:ext cx="3513874" cy="1701325"/>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01" name="TextBox 13">
              <a:extLst>
                <a:ext uri="{FF2B5EF4-FFF2-40B4-BE49-F238E27FC236}">
                  <a16:creationId xmlns:a16="http://schemas.microsoft.com/office/drawing/2014/main" id="{CFB3AAB4-4493-431B-84B5-40969B364791}"/>
                </a:ext>
              </a:extLst>
            </p:cNvPr>
            <p:cNvSpPr txBox="1">
              <a:spLocks noChangeArrowheads="1"/>
            </p:cNvSpPr>
            <p:nvPr/>
          </p:nvSpPr>
          <p:spPr bwMode="auto">
            <a:xfrm>
              <a:off x="1401212" y="4724303"/>
              <a:ext cx="2273034" cy="156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Height: 4.5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Width: 3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Length: 1.1 cm</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Gold</a:t>
              </a:r>
            </a:p>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Unknown</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Asante</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(present day Ghana)</a:t>
              </a:r>
            </a:p>
          </p:txBody>
        </p:sp>
        <p:sp>
          <p:nvSpPr>
            <p:cNvPr id="8202" name="TextBox 14">
              <a:extLst>
                <a:ext uri="{FF2B5EF4-FFF2-40B4-BE49-F238E27FC236}">
                  <a16:creationId xmlns:a16="http://schemas.microsoft.com/office/drawing/2014/main" id="{C73CC6D4-02D6-4BBC-877F-9EE347DEF97D}"/>
                </a:ext>
              </a:extLst>
            </p:cNvPr>
            <p:cNvSpPr txBox="1">
              <a:spLocks noChangeArrowheads="1"/>
            </p:cNvSpPr>
            <p:nvPr/>
          </p:nvSpPr>
          <p:spPr bwMode="auto">
            <a:xfrm>
              <a:off x="206375" y="4716197"/>
              <a:ext cx="11909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pl-PL" altLang="en-US" sz="1800" baseline="30000">
                  <a:solidFill>
                    <a:srgbClr val="FFFFFF"/>
                  </a:solidFill>
                </a:rPr>
                <a:t>DATE</a:t>
              </a:r>
            </a:p>
            <a:p>
              <a:pPr algn="r" eaLnBrk="1" hangingPunct="1">
                <a:spcBef>
                  <a:spcPct val="0"/>
                </a:spcBef>
                <a:buFontTx/>
                <a:buNone/>
              </a:pPr>
              <a:r>
                <a:rPr lang="pl-PL" altLang="en-US" sz="1800" baseline="30000">
                  <a:solidFill>
                    <a:srgbClr val="FFFFFF"/>
                  </a:solidFill>
                </a:rPr>
                <a:t>SIZE</a:t>
              </a: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MATERIAL</a:t>
              </a: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MAKER</a:t>
              </a:r>
            </a:p>
            <a:p>
              <a:pPr algn="r" eaLnBrk="1" hangingPunct="1">
                <a:spcBef>
                  <a:spcPct val="0"/>
                </a:spcBef>
                <a:buFontTx/>
                <a:buNone/>
              </a:pPr>
              <a:r>
                <a:rPr lang="pl-PL" altLang="en-US" sz="1800" baseline="30000">
                  <a:solidFill>
                    <a:srgbClr val="FFFFFF"/>
                  </a:solidFill>
                </a:rPr>
                <a:t>PLACE</a:t>
              </a:r>
              <a:endParaRPr lang="en-US" altLang="en-US" sz="1800" baseline="30000">
                <a:solidFill>
                  <a:srgbClr val="FFFFFF"/>
                </a:solidFill>
                <a:latin typeface="Arial" panose="020B0604020202020204" pitchFamily="34" charset="0"/>
                <a:cs typeface="Arial" panose="020B0604020202020204" pitchFamily="34" charset="0"/>
              </a:endParaRPr>
            </a:p>
          </p:txBody>
        </p:sp>
      </p:grpSp>
      <p:sp>
        <p:nvSpPr>
          <p:cNvPr id="8199" name="Title 1">
            <a:extLst>
              <a:ext uri="{FF2B5EF4-FFF2-40B4-BE49-F238E27FC236}">
                <a16:creationId xmlns:a16="http://schemas.microsoft.com/office/drawing/2014/main" id="{46618BF3-7DC5-4A5F-8671-C966C0FA51A4}"/>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9C492A"/>
                </a:solidFill>
                <a:latin typeface="Arial" panose="020B0604020202020204" pitchFamily="34" charset="0"/>
                <a:cs typeface="Arial" panose="020B0604020202020204" pitchFamily="34" charset="0"/>
              </a:rPr>
              <a:t>FINGER 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Shape&#10;&#10;Description automatically generated">
            <a:extLst>
              <a:ext uri="{FF2B5EF4-FFF2-40B4-BE49-F238E27FC236}">
                <a16:creationId xmlns:a16="http://schemas.microsoft.com/office/drawing/2014/main" id="{0408080A-3934-428B-9963-36F916F8E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333" t="12315" r="12833" b="11031"/>
          <a:stretch>
            <a:fillRect/>
          </a:stretch>
        </p:blipFill>
        <p:spPr bwMode="auto">
          <a:xfrm>
            <a:off x="1557338" y="911225"/>
            <a:ext cx="6029325"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C5AB18D-B04C-4575-A04A-BF591EF64D8F}"/>
              </a:ext>
            </a:extLst>
          </p:cNvPr>
          <p:cNvSpPr/>
          <p:nvPr/>
        </p:nvSpPr>
        <p:spPr>
          <a:xfrm>
            <a:off x="6608763" y="0"/>
            <a:ext cx="2208212" cy="779463"/>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220" name="Title 1">
            <a:extLst>
              <a:ext uri="{FF2B5EF4-FFF2-40B4-BE49-F238E27FC236}">
                <a16:creationId xmlns:a16="http://schemas.microsoft.com/office/drawing/2014/main" id="{4BFC545F-479B-42E8-A850-153CE0BB8360}"/>
              </a:ext>
            </a:extLst>
          </p:cNvPr>
          <p:cNvSpPr>
            <a:spLocks noGrp="1"/>
          </p:cNvSpPr>
          <p:nvPr>
            <p:ph type="ctrTitle"/>
          </p:nvPr>
        </p:nvSpPr>
        <p:spPr>
          <a:xfrm>
            <a:off x="7689850" y="234950"/>
            <a:ext cx="1127125"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ASANTE GOLD</a:t>
            </a:r>
          </a:p>
        </p:txBody>
      </p:sp>
      <p:sp>
        <p:nvSpPr>
          <p:cNvPr id="9221" name="Subtitle 2">
            <a:extLst>
              <a:ext uri="{FF2B5EF4-FFF2-40B4-BE49-F238E27FC236}">
                <a16:creationId xmlns:a16="http://schemas.microsoft.com/office/drawing/2014/main" id="{B0709D0E-15B8-4D8B-8BC9-21D15E45093A}"/>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7499ECCA-3F6D-472D-810E-484A0707DB96}"/>
              </a:ext>
            </a:extLst>
          </p:cNvPr>
          <p:cNvGrpSpPr>
            <a:grpSpLocks/>
          </p:cNvGrpSpPr>
          <p:nvPr/>
        </p:nvGrpSpPr>
        <p:grpSpPr bwMode="auto">
          <a:xfrm>
            <a:off x="-96838" y="4592638"/>
            <a:ext cx="3673476" cy="1701800"/>
            <a:chOff x="0" y="4592638"/>
            <a:chExt cx="3674246" cy="1701325"/>
          </a:xfrm>
        </p:grpSpPr>
        <p:sp>
          <p:nvSpPr>
            <p:cNvPr id="13" name="Rectangle 12">
              <a:extLst>
                <a:ext uri="{FF2B5EF4-FFF2-40B4-BE49-F238E27FC236}">
                  <a16:creationId xmlns:a16="http://schemas.microsoft.com/office/drawing/2014/main" id="{C2EC1D32-185D-49E2-A904-975895BFD4D4}"/>
                </a:ext>
              </a:extLst>
            </p:cNvPr>
            <p:cNvSpPr/>
            <p:nvPr/>
          </p:nvSpPr>
          <p:spPr bwMode="auto">
            <a:xfrm>
              <a:off x="0" y="4592638"/>
              <a:ext cx="3513874" cy="1701325"/>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225" name="TextBox 13">
              <a:extLst>
                <a:ext uri="{FF2B5EF4-FFF2-40B4-BE49-F238E27FC236}">
                  <a16:creationId xmlns:a16="http://schemas.microsoft.com/office/drawing/2014/main" id="{8A5EE3E0-1303-4921-9D10-41302F8A8FC5}"/>
                </a:ext>
              </a:extLst>
            </p:cNvPr>
            <p:cNvSpPr txBox="1">
              <a:spLocks noChangeArrowheads="1"/>
            </p:cNvSpPr>
            <p:nvPr/>
          </p:nvSpPr>
          <p:spPr bwMode="auto">
            <a:xfrm>
              <a:off x="1401212" y="4724303"/>
              <a:ext cx="2273034" cy="138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19th century</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110 cm length</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Gold</a:t>
              </a:r>
            </a:p>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Unknown</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Asante</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(present day Ghana)</a:t>
              </a:r>
            </a:p>
          </p:txBody>
        </p:sp>
        <p:sp>
          <p:nvSpPr>
            <p:cNvPr id="9226" name="TextBox 14">
              <a:extLst>
                <a:ext uri="{FF2B5EF4-FFF2-40B4-BE49-F238E27FC236}">
                  <a16:creationId xmlns:a16="http://schemas.microsoft.com/office/drawing/2014/main" id="{D6222AB7-8FC4-45F9-A57F-36C3327DB176}"/>
                </a:ext>
              </a:extLst>
            </p:cNvPr>
            <p:cNvSpPr txBox="1">
              <a:spLocks noChangeArrowheads="1"/>
            </p:cNvSpPr>
            <p:nvPr/>
          </p:nvSpPr>
          <p:spPr bwMode="auto">
            <a:xfrm>
              <a:off x="206375" y="4716197"/>
              <a:ext cx="1190929" cy="1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pl-PL" altLang="en-US" sz="1800" baseline="30000">
                  <a:solidFill>
                    <a:srgbClr val="FFFFFF"/>
                  </a:solidFill>
                </a:rPr>
                <a:t>DATE</a:t>
              </a:r>
            </a:p>
            <a:p>
              <a:pPr algn="r" eaLnBrk="1" hangingPunct="1">
                <a:spcBef>
                  <a:spcPct val="0"/>
                </a:spcBef>
                <a:buFontTx/>
                <a:buNone/>
              </a:pPr>
              <a:r>
                <a:rPr lang="pl-PL" altLang="en-US" sz="1800" baseline="30000">
                  <a:solidFill>
                    <a:srgbClr val="FFFFFF"/>
                  </a:solidFill>
                </a:rPr>
                <a:t>SIZE</a:t>
              </a:r>
            </a:p>
            <a:p>
              <a:pPr algn="r" eaLnBrk="1" hangingPunct="1">
                <a:spcBef>
                  <a:spcPct val="0"/>
                </a:spcBef>
                <a:buFontTx/>
                <a:buNone/>
              </a:pPr>
              <a:r>
                <a:rPr lang="pl-PL" altLang="en-US" sz="1800" baseline="30000">
                  <a:solidFill>
                    <a:srgbClr val="FFFFFF"/>
                  </a:solidFill>
                </a:rPr>
                <a:t>MATERIAL</a:t>
              </a: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MAKER</a:t>
              </a:r>
            </a:p>
            <a:p>
              <a:pPr algn="r" eaLnBrk="1" hangingPunct="1">
                <a:spcBef>
                  <a:spcPct val="0"/>
                </a:spcBef>
                <a:buFontTx/>
                <a:buNone/>
              </a:pPr>
              <a:r>
                <a:rPr lang="pl-PL" altLang="en-US" sz="1800" baseline="30000">
                  <a:solidFill>
                    <a:srgbClr val="FFFFFF"/>
                  </a:solidFill>
                </a:rPr>
                <a:t>PLACE</a:t>
              </a:r>
              <a:endParaRPr lang="en-US" altLang="en-US" sz="1800" baseline="30000">
                <a:solidFill>
                  <a:srgbClr val="FFFFFF"/>
                </a:solidFill>
                <a:latin typeface="Arial" panose="020B0604020202020204" pitchFamily="34" charset="0"/>
                <a:cs typeface="Arial" panose="020B0604020202020204" pitchFamily="34" charset="0"/>
              </a:endParaRPr>
            </a:p>
          </p:txBody>
        </p:sp>
      </p:grpSp>
      <p:sp>
        <p:nvSpPr>
          <p:cNvPr id="9223" name="Title 1">
            <a:extLst>
              <a:ext uri="{FF2B5EF4-FFF2-40B4-BE49-F238E27FC236}">
                <a16:creationId xmlns:a16="http://schemas.microsoft.com/office/drawing/2014/main" id="{4CAF96F7-D25B-4B4C-AF0A-7F1153A0B45E}"/>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9C492A"/>
                </a:solidFill>
                <a:latin typeface="Arial" panose="020B0604020202020204" pitchFamily="34" charset="0"/>
                <a:cs typeface="Arial" panose="020B0604020202020204" pitchFamily="34" charset="0"/>
              </a:rPr>
              <a:t>NECK CHAIN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Shape, circle&#10;&#10;Description automatically generated">
            <a:extLst>
              <a:ext uri="{FF2B5EF4-FFF2-40B4-BE49-F238E27FC236}">
                <a16:creationId xmlns:a16="http://schemas.microsoft.com/office/drawing/2014/main" id="{DDE8EE52-ACA8-4480-BC66-D592AF164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299" t="16158" r="17297" b="16444"/>
          <a:stretch>
            <a:fillRect/>
          </a:stretch>
        </p:blipFill>
        <p:spPr bwMode="auto">
          <a:xfrm>
            <a:off x="1825625" y="911225"/>
            <a:ext cx="5599113"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0423635-1CAA-4661-A931-54DDD215D466}"/>
              </a:ext>
            </a:extLst>
          </p:cNvPr>
          <p:cNvSpPr/>
          <p:nvPr/>
        </p:nvSpPr>
        <p:spPr>
          <a:xfrm>
            <a:off x="6608763" y="0"/>
            <a:ext cx="2208212" cy="779463"/>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44" name="Title 1">
            <a:extLst>
              <a:ext uri="{FF2B5EF4-FFF2-40B4-BE49-F238E27FC236}">
                <a16:creationId xmlns:a16="http://schemas.microsoft.com/office/drawing/2014/main" id="{D3EDC066-D605-4DD2-A98D-A41B98B7D927}"/>
              </a:ext>
            </a:extLst>
          </p:cNvPr>
          <p:cNvSpPr>
            <a:spLocks noGrp="1"/>
          </p:cNvSpPr>
          <p:nvPr>
            <p:ph type="ctrTitle"/>
          </p:nvPr>
        </p:nvSpPr>
        <p:spPr>
          <a:xfrm>
            <a:off x="7689850" y="234950"/>
            <a:ext cx="1127125" cy="300038"/>
          </a:xfrm>
        </p:spPr>
        <p:txBody>
          <a:bodyPr/>
          <a:lstStyle/>
          <a:p>
            <a:pPr algn="r" eaLnBrk="1" hangingPunct="1"/>
            <a:r>
              <a:rPr lang="en-US" altLang="en-US" sz="1000">
                <a:solidFill>
                  <a:schemeClr val="bg1"/>
                </a:solidFill>
                <a:latin typeface="Arial" panose="020B0604020202020204" pitchFamily="34" charset="0"/>
                <a:cs typeface="Arial" panose="020B0604020202020204" pitchFamily="34" charset="0"/>
              </a:rPr>
              <a:t>ASANTE GOLD</a:t>
            </a:r>
          </a:p>
        </p:txBody>
      </p:sp>
      <p:sp>
        <p:nvSpPr>
          <p:cNvPr id="10245" name="Subtitle 2">
            <a:extLst>
              <a:ext uri="{FF2B5EF4-FFF2-40B4-BE49-F238E27FC236}">
                <a16:creationId xmlns:a16="http://schemas.microsoft.com/office/drawing/2014/main" id="{AF2F142A-E6E7-4CA6-8A4E-5A995FA41B1F}"/>
              </a:ext>
            </a:extLst>
          </p:cNvPr>
          <p:cNvSpPr>
            <a:spLocks noGrp="1"/>
          </p:cNvSpPr>
          <p:nvPr>
            <p:ph type="subTitle" idx="1"/>
          </p:nvPr>
        </p:nvSpPr>
        <p:spPr>
          <a:xfrm>
            <a:off x="6405563" y="446088"/>
            <a:ext cx="2411412" cy="333375"/>
          </a:xfrm>
        </p:spPr>
        <p:txBody>
          <a:bodyPr/>
          <a:lstStyle/>
          <a:p>
            <a:pPr algn="r" eaLnBrk="1" hangingPunct="1"/>
            <a:r>
              <a:rPr lang="en-US" altLang="en-US" sz="1000" b="1">
                <a:solidFill>
                  <a:schemeClr val="bg1"/>
                </a:solidFill>
                <a:latin typeface="Arial" panose="020B0604020202020204" pitchFamily="34" charset="0"/>
                <a:cs typeface="Arial" panose="020B0604020202020204" pitchFamily="34" charset="0"/>
              </a:rPr>
              <a:t>AT THE WALLACE COLLECTION</a:t>
            </a:r>
          </a:p>
        </p:txBody>
      </p:sp>
      <p:grpSp>
        <p:nvGrpSpPr>
          <p:cNvPr id="2" name="Group 1">
            <a:extLst>
              <a:ext uri="{FF2B5EF4-FFF2-40B4-BE49-F238E27FC236}">
                <a16:creationId xmlns:a16="http://schemas.microsoft.com/office/drawing/2014/main" id="{6E2652E2-625E-4579-848E-4DF68655A46F}"/>
              </a:ext>
            </a:extLst>
          </p:cNvPr>
          <p:cNvGrpSpPr>
            <a:grpSpLocks/>
          </p:cNvGrpSpPr>
          <p:nvPr/>
        </p:nvGrpSpPr>
        <p:grpSpPr bwMode="auto">
          <a:xfrm>
            <a:off x="-117475" y="4725988"/>
            <a:ext cx="3673475" cy="1517650"/>
            <a:chOff x="0" y="4592638"/>
            <a:chExt cx="3674246" cy="1701325"/>
          </a:xfrm>
        </p:grpSpPr>
        <p:sp>
          <p:nvSpPr>
            <p:cNvPr id="13" name="Rectangle 12">
              <a:extLst>
                <a:ext uri="{FF2B5EF4-FFF2-40B4-BE49-F238E27FC236}">
                  <a16:creationId xmlns:a16="http://schemas.microsoft.com/office/drawing/2014/main" id="{F444A954-3462-4B14-AB45-B4E3A2B3B295}"/>
                </a:ext>
              </a:extLst>
            </p:cNvPr>
            <p:cNvSpPr/>
            <p:nvPr/>
          </p:nvSpPr>
          <p:spPr bwMode="auto">
            <a:xfrm>
              <a:off x="0" y="4592638"/>
              <a:ext cx="3513875" cy="1701325"/>
            </a:xfrm>
            <a:prstGeom prst="rect">
              <a:avLst/>
            </a:prstGeom>
            <a:solidFill>
              <a:srgbClr val="9C49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49" name="TextBox 13">
              <a:extLst>
                <a:ext uri="{FF2B5EF4-FFF2-40B4-BE49-F238E27FC236}">
                  <a16:creationId xmlns:a16="http://schemas.microsoft.com/office/drawing/2014/main" id="{88F75AE0-28FA-42D2-97AA-B861AF999123}"/>
                </a:ext>
              </a:extLst>
            </p:cNvPr>
            <p:cNvSpPr txBox="1">
              <a:spLocks noChangeArrowheads="1"/>
            </p:cNvSpPr>
            <p:nvPr/>
          </p:nvSpPr>
          <p:spPr bwMode="auto">
            <a:xfrm>
              <a:off x="1401212" y="4724303"/>
              <a:ext cx="2273034" cy="138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19th century</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54.5 cm length</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Gold</a:t>
              </a:r>
            </a:p>
            <a:p>
              <a:pPr eaLnBrk="1" hangingPunct="1">
                <a:spcBef>
                  <a:spcPct val="0"/>
                </a:spcBef>
                <a:buFontTx/>
                <a:buNone/>
              </a:pPr>
              <a:endParaRPr lang="en-US" altLang="en-US" sz="1800" baseline="30000">
                <a:solidFill>
                  <a:schemeClr val="bg1"/>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Unknown</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Asante</a:t>
              </a:r>
            </a:p>
            <a:p>
              <a:pPr eaLnBrk="1" hangingPunct="1">
                <a:spcBef>
                  <a:spcPct val="0"/>
                </a:spcBef>
                <a:buFontTx/>
                <a:buNone/>
              </a:pPr>
              <a:r>
                <a:rPr lang="en-US" altLang="en-US" sz="1800" baseline="30000">
                  <a:solidFill>
                    <a:schemeClr val="bg1"/>
                  </a:solidFill>
                  <a:latin typeface="Arial" panose="020B0604020202020204" pitchFamily="34" charset="0"/>
                  <a:cs typeface="Arial" panose="020B0604020202020204" pitchFamily="34" charset="0"/>
                </a:rPr>
                <a:t>(present day Ghana)</a:t>
              </a:r>
            </a:p>
          </p:txBody>
        </p:sp>
        <p:sp>
          <p:nvSpPr>
            <p:cNvPr id="10250" name="TextBox 14">
              <a:extLst>
                <a:ext uri="{FF2B5EF4-FFF2-40B4-BE49-F238E27FC236}">
                  <a16:creationId xmlns:a16="http://schemas.microsoft.com/office/drawing/2014/main" id="{CE0BFBE2-7602-4FDE-A670-0555971A91A5}"/>
                </a:ext>
              </a:extLst>
            </p:cNvPr>
            <p:cNvSpPr txBox="1">
              <a:spLocks noChangeArrowheads="1"/>
            </p:cNvSpPr>
            <p:nvPr/>
          </p:nvSpPr>
          <p:spPr bwMode="auto">
            <a:xfrm>
              <a:off x="206375" y="4716197"/>
              <a:ext cx="1190929" cy="1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pl-PL" altLang="en-US" sz="1800" baseline="30000">
                  <a:solidFill>
                    <a:srgbClr val="FFFFFF"/>
                  </a:solidFill>
                </a:rPr>
                <a:t>DATE</a:t>
              </a:r>
            </a:p>
            <a:p>
              <a:pPr algn="r" eaLnBrk="1" hangingPunct="1">
                <a:spcBef>
                  <a:spcPct val="0"/>
                </a:spcBef>
                <a:buFontTx/>
                <a:buNone/>
              </a:pPr>
              <a:r>
                <a:rPr lang="pl-PL" altLang="en-US" sz="1800" baseline="30000">
                  <a:solidFill>
                    <a:srgbClr val="FFFFFF"/>
                  </a:solidFill>
                </a:rPr>
                <a:t>SIZE</a:t>
              </a:r>
            </a:p>
            <a:p>
              <a:pPr algn="r" eaLnBrk="1" hangingPunct="1">
                <a:spcBef>
                  <a:spcPct val="0"/>
                </a:spcBef>
                <a:buFontTx/>
                <a:buNone/>
              </a:pPr>
              <a:r>
                <a:rPr lang="pl-PL" altLang="en-US" sz="1800" baseline="30000">
                  <a:solidFill>
                    <a:srgbClr val="FFFFFF"/>
                  </a:solidFill>
                </a:rPr>
                <a:t>MATERIAL</a:t>
              </a:r>
            </a:p>
            <a:p>
              <a:pPr algn="r" eaLnBrk="1" hangingPunct="1">
                <a:spcBef>
                  <a:spcPct val="0"/>
                </a:spcBef>
                <a:buFontTx/>
                <a:buNone/>
              </a:pPr>
              <a:endParaRPr lang="pl-PL" altLang="en-US" sz="1800" baseline="30000">
                <a:solidFill>
                  <a:srgbClr val="FFFFFF"/>
                </a:solidFill>
              </a:endParaRPr>
            </a:p>
            <a:p>
              <a:pPr algn="r" eaLnBrk="1" hangingPunct="1">
                <a:spcBef>
                  <a:spcPct val="0"/>
                </a:spcBef>
                <a:buFontTx/>
                <a:buNone/>
              </a:pPr>
              <a:r>
                <a:rPr lang="pl-PL" altLang="en-US" sz="1800" baseline="30000">
                  <a:solidFill>
                    <a:srgbClr val="FFFFFF"/>
                  </a:solidFill>
                </a:rPr>
                <a:t>MAKER</a:t>
              </a:r>
            </a:p>
            <a:p>
              <a:pPr algn="r" eaLnBrk="1" hangingPunct="1">
                <a:spcBef>
                  <a:spcPct val="0"/>
                </a:spcBef>
                <a:buFontTx/>
                <a:buNone/>
              </a:pPr>
              <a:r>
                <a:rPr lang="pl-PL" altLang="en-US" sz="1800" baseline="30000">
                  <a:solidFill>
                    <a:srgbClr val="FFFFFF"/>
                  </a:solidFill>
                </a:rPr>
                <a:t>PLACE</a:t>
              </a:r>
              <a:endParaRPr lang="en-US" altLang="en-US" sz="1800" baseline="30000">
                <a:solidFill>
                  <a:srgbClr val="FFFFFF"/>
                </a:solidFill>
                <a:latin typeface="Arial" panose="020B0604020202020204" pitchFamily="34" charset="0"/>
                <a:cs typeface="Arial" panose="020B0604020202020204" pitchFamily="34" charset="0"/>
              </a:endParaRPr>
            </a:p>
          </p:txBody>
        </p:sp>
      </p:grpSp>
      <p:sp>
        <p:nvSpPr>
          <p:cNvPr id="10247" name="Title 1">
            <a:extLst>
              <a:ext uri="{FF2B5EF4-FFF2-40B4-BE49-F238E27FC236}">
                <a16:creationId xmlns:a16="http://schemas.microsoft.com/office/drawing/2014/main" id="{284B0A80-B3A0-4F81-91BF-7DF2925322A6}"/>
              </a:ext>
            </a:extLst>
          </p:cNvPr>
          <p:cNvSpPr txBox="1">
            <a:spLocks/>
          </p:cNvSpPr>
          <p:nvPr/>
        </p:nvSpPr>
        <p:spPr bwMode="auto">
          <a:xfrm>
            <a:off x="257175" y="309563"/>
            <a:ext cx="6834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baseline="30000">
                <a:solidFill>
                  <a:srgbClr val="9C492A"/>
                </a:solidFill>
                <a:latin typeface="Arial" panose="020B0604020202020204" pitchFamily="34" charset="0"/>
                <a:cs typeface="Arial" panose="020B0604020202020204" pitchFamily="34" charset="0"/>
              </a:rPr>
              <a:t>NECK CHAIN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493</TotalTime>
  <Words>674</Words>
  <Application>Microsoft Office PowerPoint</Application>
  <PresentationFormat>On-screen Show (4:3)</PresentationFormat>
  <Paragraphs>197</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MS PGothic</vt:lpstr>
      <vt:lpstr>Arial</vt:lpstr>
      <vt:lpstr>Office Theme</vt:lpstr>
      <vt:lpstr>ASANTE GOLD</vt:lpstr>
      <vt:lpstr>ASANTE GOLD</vt:lpstr>
      <vt:lpstr>ASANTE GOLD</vt:lpstr>
      <vt:lpstr>ASANTE GOLD</vt:lpstr>
      <vt:lpstr>ASANTE GOLD</vt:lpstr>
      <vt:lpstr>ASANTE GOLD</vt:lpstr>
      <vt:lpstr>ASANTE GOLD</vt:lpstr>
      <vt:lpstr>ASANTE GOLD</vt:lpstr>
      <vt:lpstr>ASANTE GOLD</vt:lpstr>
      <vt:lpstr>ASANTE GOLD</vt:lpstr>
      <vt:lpstr>ASANTE GOLD</vt:lpstr>
      <vt:lpstr>ASANTE GOLD</vt:lpstr>
      <vt:lpstr>ASANTE GOLD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LANDSCAPE</dc:title>
  <dc:creator>Rebekah Lidwell</dc:creator>
  <cp:lastModifiedBy>Amy Chang</cp:lastModifiedBy>
  <cp:revision>20</cp:revision>
  <dcterms:created xsi:type="dcterms:W3CDTF">2021-04-07T08:45:09Z</dcterms:created>
  <dcterms:modified xsi:type="dcterms:W3CDTF">2021-11-05T17:04:57Z</dcterms:modified>
</cp:coreProperties>
</file>